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3" r:id="rId2"/>
    <p:sldMasterId id="2147483725" r:id="rId3"/>
  </p:sldMasterIdLst>
  <p:notesMasterIdLst>
    <p:notesMasterId r:id="rId33"/>
  </p:notesMasterIdLst>
  <p:sldIdLst>
    <p:sldId id="257" r:id="rId4"/>
    <p:sldId id="338" r:id="rId5"/>
    <p:sldId id="337" r:id="rId6"/>
    <p:sldId id="340" r:id="rId7"/>
    <p:sldId id="331" r:id="rId8"/>
    <p:sldId id="341" r:id="rId9"/>
    <p:sldId id="346" r:id="rId10"/>
    <p:sldId id="347" r:id="rId11"/>
    <p:sldId id="348" r:id="rId12"/>
    <p:sldId id="349" r:id="rId13"/>
    <p:sldId id="352" r:id="rId14"/>
    <p:sldId id="358" r:id="rId15"/>
    <p:sldId id="350" r:id="rId16"/>
    <p:sldId id="353" r:id="rId17"/>
    <p:sldId id="371" r:id="rId18"/>
    <p:sldId id="355" r:id="rId19"/>
    <p:sldId id="356" r:id="rId20"/>
    <p:sldId id="357" r:id="rId21"/>
    <p:sldId id="359" r:id="rId22"/>
    <p:sldId id="361" r:id="rId23"/>
    <p:sldId id="366" r:id="rId24"/>
    <p:sldId id="368" r:id="rId25"/>
    <p:sldId id="364" r:id="rId26"/>
    <p:sldId id="365" r:id="rId27"/>
    <p:sldId id="367" r:id="rId28"/>
    <p:sldId id="372" r:id="rId29"/>
    <p:sldId id="369" r:id="rId30"/>
    <p:sldId id="307" r:id="rId31"/>
    <p:sldId id="30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313whdk@naver.com" initials="1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48098-F08F-4BFC-B927-7FD6589D21C5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38C37-7E96-4292-93DA-AB7E5487F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008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734AA-2754-4839-A140-FF348FC26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589627-250F-4EE4-B82C-BD462AF9F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4C839C-3D8E-4EB0-ADBB-DD200295D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5383-B0B3-4FA7-AE97-E944898EC937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756B7-42F6-4DC0-9F94-3CBCB8D2D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70C0F-9653-48FA-8496-EA73F966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CDAE9-5627-4B0A-A2B3-0FB816376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14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8F129-219F-4480-B301-784CFB12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2A4591-E271-41E0-94FA-2819E591A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C443A2-3EA9-4243-83BD-A73DE2DCC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5383-B0B3-4FA7-AE97-E944898EC937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BCD12-9328-4D47-BFBE-91E1C5759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74E82-6F48-4F00-909F-B1A97F9A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CDAE9-5627-4B0A-A2B3-0FB816376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415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29054A-26B7-4594-BE5C-2C10D78983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4BAA4E-1FC9-4CAB-B789-B5A01C13B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556AC-639A-4E25-B94E-D112046B4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5383-B0B3-4FA7-AE97-E944898EC937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A41F8-1AB6-4518-A349-606709F00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4E42C2-F947-4629-9698-4B257AE9F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CDAE9-5627-4B0A-A2B3-0FB816376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526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2C71-3B52-4F0D-9491-F3C07D3CFC92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870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2C71-3B52-4F0D-9491-F3C07D3CFC92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235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2C71-3B52-4F0D-9491-F3C07D3CFC92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998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2C71-3B52-4F0D-9491-F3C07D3CFC92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13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2C71-3B52-4F0D-9491-F3C07D3CFC92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082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2C71-3B52-4F0D-9491-F3C07D3CFC92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46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2C71-3B52-4F0D-9491-F3C07D3CFC92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4287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2C71-3B52-4F0D-9491-F3C07D3CFC92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575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4314E-094F-4A2A-A1A2-DBD1449F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FBF8A-F2CA-4381-9F1D-21DF43634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5B5158-BE34-4BEF-AA3B-42FF6895C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5383-B0B3-4FA7-AE97-E944898EC937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2AE94A-D30C-491F-9F83-F4D1ADB67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A5F87-2698-467A-A169-46CCF085C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CDAE9-5627-4B0A-A2B3-0FB816376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849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2C71-3B52-4F0D-9491-F3C07D3CFC92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651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2C71-3B52-4F0D-9491-F3C07D3CFC92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920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2C71-3B52-4F0D-9491-F3C07D3CFC92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8742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25B4-8674-443E-B7CC-3E51A0DC05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00AA-C4E1-4CA4-A100-9DEB1297A18E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4898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25B4-8674-443E-B7CC-3E51A0DC05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00AA-C4E1-4CA4-A100-9DEB1297A18E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107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25B4-8674-443E-B7CC-3E51A0DC05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00AA-C4E1-4CA4-A100-9DEB1297A18E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7941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25B4-8674-443E-B7CC-3E51A0DC05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00AA-C4E1-4CA4-A100-9DEB1297A18E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3475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25B4-8674-443E-B7CC-3E51A0DC05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00AA-C4E1-4CA4-A100-9DEB1297A18E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6235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25B4-8674-443E-B7CC-3E51A0DC05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00AA-C4E1-4CA4-A100-9DEB1297A18E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9505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25B4-8674-443E-B7CC-3E51A0DC05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00AA-C4E1-4CA4-A100-9DEB1297A18E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72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F87C0-7D92-4A39-A3D7-001C8F4EA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94269-A4E5-429D-86D9-4A324CE3B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D2297-3720-498A-95BD-01AE7338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5383-B0B3-4FA7-AE97-E944898EC937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1E46A5-44E2-489E-8CC0-3287EED63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A125A1-D8E0-489D-9B24-270A2D71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CDAE9-5627-4B0A-A2B3-0FB816376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1226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25B4-8674-443E-B7CC-3E51A0DC05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00AA-C4E1-4CA4-A100-9DEB1297A18E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867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00AA-C4E1-4CA4-A100-9DEB1297A18E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25B4-8674-443E-B7CC-3E51A0DC05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6144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25B4-8674-443E-B7CC-3E51A0DC05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00AA-C4E1-4CA4-A100-9DEB1297A18E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342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25B4-8674-443E-B7CC-3E51A0DC05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00AA-C4E1-4CA4-A100-9DEB1297A18E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30269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25B4-8674-443E-B7CC-3E51A0DC05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00AA-C4E1-4CA4-A100-9DEB1297A18E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811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25B4-8674-443E-B7CC-3E51A0DC05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00AA-C4E1-4CA4-A100-9DEB1297A18E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12491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25B4-8674-443E-B7CC-3E51A0DC05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00AA-C4E1-4CA4-A100-9DEB1297A18E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3081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25B4-8674-443E-B7CC-3E51A0DC05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00AA-C4E1-4CA4-A100-9DEB1297A18E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8352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25B4-8674-443E-B7CC-3E51A0DC05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00AA-C4E1-4CA4-A100-9DEB1297A18E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9562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796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D7B47-2C75-4D8E-ACAF-BE67086C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77171-7C35-42F9-B8D1-31203688D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233D3B-4BC1-4D4A-9AD5-565BD38CF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E76FFF-A138-45F8-A394-3ACF1D18F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5383-B0B3-4FA7-AE97-E944898EC937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5C01E4-C142-4777-80AE-475B3273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4A3220-2ACE-4F56-9313-66B56B16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CDAE9-5627-4B0A-A2B3-0FB816376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48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1CF8B-A183-4288-B7A8-3989818D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80AA71-77B7-477C-8B5A-DE4E9ECCC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ED7062-ECD9-4048-9811-B9BA8F97F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0C0E4B-9B40-46CB-ACDC-102F6A95DC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08B76D-8CB1-441B-BC68-D6A64274F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F7EB26-A52C-49CF-8A61-8BB4C5BC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5383-B0B3-4FA7-AE97-E944898EC937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B2A6FC-520A-4818-930B-83D219269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420665-C86E-4B99-A96E-10E9135E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CDAE9-5627-4B0A-A2B3-0FB816376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01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8A7D-0662-4729-8415-1863E291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7499E8-706D-4AD8-AF77-EC7F4CA0A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5383-B0B3-4FA7-AE97-E944898EC937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B0C5B7-27E8-4B90-B8A6-2036835F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B5A653-FB32-491D-84AF-84490CCF2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CDAE9-5627-4B0A-A2B3-0FB816376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8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8B4855-EC60-4286-A13E-BA6180FE3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5383-B0B3-4FA7-AE97-E944898EC937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D189F6-BB11-491E-986B-9DD52A434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22550D-EB93-45A8-A21A-F5EB828FD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CDAE9-5627-4B0A-A2B3-0FB816376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6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53685-486B-48AD-9B1F-5EA58440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DEA7D-AAB6-4783-BD87-FAE1F1E46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949ADA-7C08-4371-A6ED-93EC980F3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7F8F98-C7C3-402E-AA92-E6A7A1571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5383-B0B3-4FA7-AE97-E944898EC937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8914E4-D4AB-426F-84D8-2AD87D334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781E1C-14C3-4080-B536-1C69DC48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CDAE9-5627-4B0A-A2B3-0FB816376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314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AD54D-6E25-4C71-9600-D19C5BE41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AB8664-8211-4758-ACE1-AD3DCEB77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5A3874-6F95-448E-9C2D-96B5A9170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018577-05AD-4606-A0D4-F6EFF566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5383-B0B3-4FA7-AE97-E944898EC937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4AE1FF-741C-4A3A-9EEF-544B892C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F3F200-7EBE-4545-90F8-F0A987F1D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CDAE9-5627-4B0A-A2B3-0FB816376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74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2E9653-8CE1-42AE-B5AA-10A813B9C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130435-B997-4B7B-A248-6CB185BB7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867F37-57FC-448E-B3D6-595B6E809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A5383-B0B3-4FA7-AE97-E944898EC937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BA4027-3CDB-4E2C-94C6-B823B3EF9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27976-F97A-4D34-8F4C-0EB439AF3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CDAE9-5627-4B0A-A2B3-0FB816376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80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52C71-3B52-4F0D-9491-F3C07D3CFC92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9582F-FE53-4125-A938-2AE203D34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61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A5383-B0B3-4FA7-AE97-E944898EC937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2CDAE9-5627-4B0A-A2B3-0FB816376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48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ionic023@gmail.com" TargetMode="External"/><Relationship Id="rId2" Type="http://schemas.openxmlformats.org/officeDocument/2006/relationships/hyperlink" Target="mailto:heesung05232@gmail.com" TargetMode="External"/><Relationship Id="rId1" Type="http://schemas.openxmlformats.org/officeDocument/2006/relationships/slideLayout" Target="../slideLayouts/slideLayout24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hyperlink" Target="mailto:cmloffice98@g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.interpark.com/product/BookDisplay.do?_method=detail&amp;sc.prdNo=354751685&amp;gclid=CjwKCAjwzuqgBhAcEiwAdj5dRiXcAJ9SNCsLGtlG_IPUxp5rTjIpAg8KGpXJMDydpIs9iir5XghVrBoCSUgQAvD_BwE" TargetMode="External"/><Relationship Id="rId2" Type="http://schemas.openxmlformats.org/officeDocument/2006/relationships/hyperlink" Target="https://book.interpark.com/product/BookDisplay.do?_method=detail&amp;sc.prdNo=263638762&amp;gclid=CjwKCAjwzuqgBhAcEiwAdj5dRtZCRlz6kEX4ZZ0jGGoojokeLDXdiMm4KXrn5F3XIHmMRdLtMzAq_RoC8ssQAvD_BwE" TargetMode="External"/><Relationship Id="rId1" Type="http://schemas.openxmlformats.org/officeDocument/2006/relationships/slideLayout" Target="../slideLayouts/slideLayout39.xml"/><Relationship Id="rId5" Type="http://schemas.openxmlformats.org/officeDocument/2006/relationships/hyperlink" Target="http://www.yes24.com/Product/Goods/12212242" TargetMode="External"/><Relationship Id="rId4" Type="http://schemas.openxmlformats.org/officeDocument/2006/relationships/hyperlink" Target="https://book.interpark.com/product/BookDisplay.do?_method=detail&amp;sc.prdNo=354924550&amp;gclid=CjwKCAjwzuqgBhAcEiwAdj5dRsrXiQ8QBwfaTdG0qKDDKtRvttupkeziYcsBgH7B6L5YPzwy6gocZBoC3MEQAvD_Bw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.shopping.naver.com/book/catalog/32467251777?query=328&amp;NaPm=ct%3Dlfjhfh74%7Cci%3Dffa16d20060d7dafb4adf4e532b903a6b11608fe%7Ctr%3Dboksl%7Csn%3D95694%7Chk%3Ddb2474a36620328d4bedc81b4d40301057ad2e65" TargetMode="External"/><Relationship Id="rId2" Type="http://schemas.openxmlformats.org/officeDocument/2006/relationships/hyperlink" Target="http://www.yes24.com/Product/Goods/95751850" TargetMode="External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www.aladin.co.kr/shop/wproduct.aspx?ItemId=23543096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microsoft.com/office/2007/relationships/hdphoto" Target="../media/hdphoto3.wdp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jfif"/><Relationship Id="rId4" Type="http://schemas.openxmlformats.org/officeDocument/2006/relationships/image" Target="../media/image15.jp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jfif"/><Relationship Id="rId4" Type="http://schemas.openxmlformats.org/officeDocument/2006/relationships/image" Target="../media/image15.jpg"/><Relationship Id="rId9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jfif"/><Relationship Id="rId4" Type="http://schemas.openxmlformats.org/officeDocument/2006/relationships/image" Target="../media/image15.jpg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jfif"/><Relationship Id="rId4" Type="http://schemas.openxmlformats.org/officeDocument/2006/relationships/image" Target="../media/image15.jpg"/><Relationship Id="rId9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447" y="163285"/>
            <a:ext cx="11867103" cy="1727920"/>
            <a:chOff x="162447" y="2577829"/>
            <a:chExt cx="11867103" cy="1727920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447" y="3326078"/>
              <a:ext cx="11867103" cy="979671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958" y="2577829"/>
              <a:ext cx="5061591" cy="1727919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62CB2C-BFFB-8CEF-6B88-1731140D1594}"/>
              </a:ext>
            </a:extLst>
          </p:cNvPr>
          <p:cNvGrpSpPr/>
          <p:nvPr/>
        </p:nvGrpSpPr>
        <p:grpSpPr>
          <a:xfrm>
            <a:off x="-95250" y="2165977"/>
            <a:ext cx="8507523" cy="2514302"/>
            <a:chOff x="657860" y="1458167"/>
            <a:chExt cx="10481449" cy="24964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BEF724F-D7DA-DB4F-B0AE-7A159108E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7860" y="1458167"/>
              <a:ext cx="10481449" cy="2496427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3CEBBA6-4C68-B598-95DE-BA644540178F}"/>
                </a:ext>
              </a:extLst>
            </p:cNvPr>
            <p:cNvSpPr/>
            <p:nvPr/>
          </p:nvSpPr>
          <p:spPr>
            <a:xfrm>
              <a:off x="772161" y="1458167"/>
              <a:ext cx="10154305" cy="2496427"/>
            </a:xfrm>
            <a:prstGeom prst="roundRect">
              <a:avLst/>
            </a:prstGeom>
            <a:noFill/>
            <a:ln w="28575">
              <a:noFill/>
              <a:prstDash val="sysDot"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자동화 식물성장 시스템</a:t>
              </a:r>
              <a:endPara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스마트팜</a:t>
              </a:r>
              <a:endPara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9DA5794-88E2-70D4-517B-3848CFB1293F}"/>
              </a:ext>
            </a:extLst>
          </p:cNvPr>
          <p:cNvSpPr txBox="1"/>
          <p:nvPr/>
        </p:nvSpPr>
        <p:spPr>
          <a:xfrm>
            <a:off x="7889148" y="5136140"/>
            <a:ext cx="3723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TEAM </a:t>
            </a:r>
            <a:r>
              <a:rPr lang="ko-KR" altLang="en-US" sz="3200" b="1" dirty="0"/>
              <a:t>전원일기</a:t>
            </a:r>
          </a:p>
        </p:txBody>
      </p:sp>
    </p:spTree>
    <p:extLst>
      <p:ext uri="{BB962C8B-B14F-4D97-AF65-F5344CB8AC3E}">
        <p14:creationId xmlns:p14="http://schemas.microsoft.com/office/powerpoint/2010/main" val="3006200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F151EB-9E13-6AD9-7127-D33E4324F65C}"/>
              </a:ext>
            </a:extLst>
          </p:cNvPr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 의견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55D466-B52B-55F8-F086-9C1B4F6705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039"/>
            <a:ext cx="12192000" cy="649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22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F151EB-9E13-6AD9-7127-D33E4324F65C}"/>
              </a:ext>
            </a:extLst>
          </p:cNvPr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 의견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2216F00-7F71-0142-D7DA-7C043D79E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639857"/>
              </p:ext>
            </p:extLst>
          </p:nvPr>
        </p:nvGraphicFramePr>
        <p:xfrm>
          <a:off x="695400" y="1109272"/>
          <a:ext cx="10801199" cy="552557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92938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514776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406844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325039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3542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/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387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40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주제 구상</a:t>
                      </a:r>
                      <a:endParaRPr lang="ko-KR" altLang="en-US" sz="1400" b="1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</a:t>
                      </a:r>
                      <a:r>
                        <a:rPr lang="en-US" altLang="ko-KR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1/19(</a:t>
                      </a:r>
                      <a:r>
                        <a:rPr lang="ko-KR" altLang="en-US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1/23(</a:t>
                      </a:r>
                      <a:r>
                        <a:rPr lang="ko-KR" altLang="en-US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4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ko-KR" altLang="en-US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기획 및 주제 선정</a:t>
                      </a:r>
                      <a:endParaRPr lang="ko-KR" altLang="en-US" sz="140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ko-KR" altLang="en-US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선정</a:t>
                      </a:r>
                      <a:endParaRPr lang="en-US" altLang="ko-KR" sz="14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387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400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문서 작성 및  회로  설계</a:t>
                      </a:r>
                      <a:endParaRPr kumimoji="0" lang="ko-KR" altLang="en-US" sz="1400" i="0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en-US" altLang="ko-KR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1/23(</a:t>
                      </a:r>
                      <a:r>
                        <a:rPr lang="ko-KR" altLang="en-US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2/06(</a:t>
                      </a:r>
                      <a:r>
                        <a:rPr lang="ko-KR" altLang="en-US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4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ko-KR" altLang="en-US" sz="14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파츠 리스트</a:t>
                      </a:r>
                      <a:r>
                        <a:rPr lang="en-US" altLang="ko-KR" sz="14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4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플로우 차트 작성</a:t>
                      </a:r>
                      <a:endParaRPr lang="en-US" altLang="ko-KR" sz="1400" b="0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ko-KR" altLang="en-US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툴을 사용하여 회로를 설계</a:t>
                      </a:r>
                      <a:endParaRPr lang="en-US" altLang="ko-KR" sz="14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en-US" altLang="ko-KR" sz="14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Excel, </a:t>
                      </a:r>
                      <a:r>
                        <a:rPr lang="ko-KR" altLang="en-US" sz="14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한글 등 사용</a:t>
                      </a:r>
                      <a:endParaRPr lang="en-US" altLang="ko-KR" sz="1400" b="0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en-US" altLang="ko-KR" sz="1400" b="0" u="none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EasyEDA</a:t>
                      </a:r>
                      <a:r>
                        <a:rPr lang="ko-KR" altLang="en-US" sz="14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사용</a:t>
                      </a:r>
                      <a:endParaRPr lang="en-US" altLang="ko-KR" sz="14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7387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서버 구축</a:t>
                      </a:r>
                      <a:endParaRPr lang="ko-KR" altLang="en-US" sz="14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en-US" altLang="ko-KR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1/23(</a:t>
                      </a:r>
                      <a:r>
                        <a:rPr lang="ko-KR" altLang="en-US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2/17(</a:t>
                      </a:r>
                      <a:r>
                        <a:rPr lang="ko-KR" altLang="en-US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4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en-US" altLang="ko-KR" sz="140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DB  </a:t>
                      </a:r>
                      <a:r>
                        <a:rPr lang="ko-KR" altLang="en-US" sz="140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설계 및 라이브 스트리밍 연동</a:t>
                      </a:r>
                      <a:endParaRPr lang="ko-KR" altLang="en-US" sz="14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en-US" altLang="ko-KR" sz="14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Flask </a:t>
                      </a:r>
                      <a:r>
                        <a:rPr lang="ko-KR" altLang="en-US" sz="14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서버 사용</a:t>
                      </a:r>
                      <a:endParaRPr lang="ko-KR" altLang="en-US" sz="14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7387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400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센서 제어</a:t>
                      </a:r>
                      <a:endParaRPr kumimoji="0" lang="ko-KR" altLang="en-US" sz="1400" i="0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en-US" altLang="ko-KR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1/23(</a:t>
                      </a:r>
                      <a:r>
                        <a:rPr lang="ko-KR" altLang="en-US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3/02(</a:t>
                      </a:r>
                      <a:r>
                        <a:rPr lang="ko-KR" altLang="en-US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4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ko-KR" altLang="en-US" sz="14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제어칩과 호스트 사이 통신 구현</a:t>
                      </a:r>
                      <a:br>
                        <a:rPr lang="en-US" altLang="ko-KR" sz="14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</a:b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ko-KR" altLang="en-US" sz="14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각종 센서 제어 및 테스트</a:t>
                      </a:r>
                      <a:endParaRPr lang="en-US" altLang="ko-KR" sz="14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en-US" altLang="ko-KR" sz="1400" b="0" u="none" strike="noStrike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uart</a:t>
                      </a:r>
                      <a:r>
                        <a:rPr lang="en-US" altLang="ko-KR" sz="14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4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통신 사용</a:t>
                      </a:r>
                      <a:endParaRPr lang="en-US" altLang="ko-KR" sz="1400" b="1" spc="-100" dirty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>
                          <a:outerShdw dist="38100" dir="2640000" algn="bl" rotWithShape="0">
                            <a:srgbClr val="939597"/>
                          </a:outerShdw>
                        </a:effectLst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en-US" altLang="ko-KR" sz="14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C</a:t>
                      </a:r>
                      <a:r>
                        <a:rPr lang="ko-KR" altLang="en-US" sz="14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언어</a:t>
                      </a:r>
                      <a:r>
                        <a:rPr lang="en-US" altLang="ko-KR" sz="14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(AVR </a:t>
                      </a:r>
                      <a:r>
                        <a:rPr lang="ko-KR" altLang="en-US" sz="14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코드</a:t>
                      </a:r>
                      <a:r>
                        <a:rPr lang="en-US" altLang="ko-KR" sz="14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)</a:t>
                      </a:r>
                      <a:r>
                        <a:rPr lang="ko-KR" altLang="en-US" sz="14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사용</a:t>
                      </a:r>
                      <a:endParaRPr lang="ko-KR" altLang="en-US" sz="14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7387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수치 시각화 및 통합</a:t>
                      </a:r>
                      <a:endParaRPr kumimoji="0" lang="ko-KR" altLang="en-US" sz="14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en-US" altLang="ko-KR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3/O3(</a:t>
                      </a:r>
                      <a:r>
                        <a:rPr lang="ko-KR" altLang="en-US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3/14(</a:t>
                      </a:r>
                      <a:r>
                        <a:rPr lang="ko-KR" altLang="en-US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4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en-US" altLang="ko-KR" sz="14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LCD </a:t>
                      </a:r>
                      <a:r>
                        <a:rPr lang="ko-KR" altLang="en-US" sz="14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스크린에 센서 값 제공</a:t>
                      </a:r>
                      <a:endParaRPr lang="en-US" altLang="ko-KR" sz="1400" b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ko-KR" altLang="en-US" sz="14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스크린을 통해 간단한 팜 제어 제공</a:t>
                      </a:r>
                      <a:endParaRPr lang="ko-KR" altLang="en-US" sz="14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en-US" altLang="ko-KR" sz="1400" u="none" strike="noStrike" spc="-10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PyQT</a:t>
                      </a:r>
                      <a:r>
                        <a:rPr lang="en-US" altLang="ko-KR" sz="1400" u="none" strike="noStrike" spc="-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400" u="none" strike="noStrike" spc="-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사용</a:t>
                      </a:r>
                      <a:endParaRPr lang="en-US" altLang="ko-KR" sz="1400" i="0" u="none" strike="noStrike" spc="-100" baseline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33437" marR="3915" marT="3915" marB="0" anchor="ctr"/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387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실제 모델제작</a:t>
                      </a:r>
                      <a:endParaRPr kumimoji="0" lang="ko-KR" altLang="en-US" sz="14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en-US" altLang="ko-KR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1/26(</a:t>
                      </a:r>
                      <a:r>
                        <a:rPr lang="ko-KR" altLang="en-US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3/14(</a:t>
                      </a:r>
                      <a:r>
                        <a:rPr lang="ko-KR" altLang="en-US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4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en-US" altLang="ko-KR" sz="14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3D</a:t>
                      </a:r>
                      <a:r>
                        <a:rPr lang="ko-KR" altLang="en-US" sz="14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프린터로 필요한 물건 제작</a:t>
                      </a:r>
                      <a:endParaRPr lang="en-US" altLang="ko-KR" sz="1400" b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ko-KR" altLang="en-US" sz="1400" b="0" u="none" strike="noStrike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스마트팜</a:t>
                      </a:r>
                      <a:r>
                        <a:rPr lang="ko-KR" altLang="en-US" sz="14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외관 제작 및 설계</a:t>
                      </a:r>
                      <a:endParaRPr lang="ko-KR" altLang="en-US" sz="14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en-US" altLang="ko-KR" sz="14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blender</a:t>
                      </a:r>
                      <a:r>
                        <a:rPr lang="ko-KR" altLang="en-US" sz="14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사용</a:t>
                      </a:r>
                      <a:endParaRPr lang="en-US" altLang="ko-KR" sz="1400" b="1" i="0" spc="-100" dirty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>
                          <a:outerShdw dist="38100" dir="2640000" algn="bl" rotWithShape="0">
                            <a:srgbClr val="939597"/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3437" marR="3915" marT="3915" marB="0" anchor="ctr"/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  <a:tr h="7387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400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영상제작 및 후기</a:t>
                      </a:r>
                      <a:endParaRPr kumimoji="0" lang="ko-KR" altLang="en-US" sz="1400" i="0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en-US" altLang="ko-KR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3/23(</a:t>
                      </a:r>
                      <a:r>
                        <a:rPr lang="ko-KR" altLang="en-US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3/30(</a:t>
                      </a:r>
                      <a:r>
                        <a:rPr lang="ko-KR" altLang="en-US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40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4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</a:rPr>
                        <a:t>▶ </a:t>
                      </a:r>
                      <a:r>
                        <a:rPr lang="ko-KR" altLang="en-US" sz="1400" b="0" u="none" strike="noStrike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스마트팜</a:t>
                      </a:r>
                      <a:r>
                        <a:rPr lang="ko-KR" altLang="en-US" sz="14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외관 제작 및 설계</a:t>
                      </a:r>
                      <a:endParaRPr lang="ko-KR" altLang="en-US" sz="14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4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extLst>
                  <a:ext uri="{0D108BD9-81ED-4DB2-BD59-A6C34878D82A}">
                    <a16:rowId xmlns:a16="http://schemas.microsoft.com/office/drawing/2014/main" val="289238097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86247535-4352-76AA-FE7B-01AFB6E36200}"/>
              </a:ext>
            </a:extLst>
          </p:cNvPr>
          <p:cNvGrpSpPr/>
          <p:nvPr/>
        </p:nvGrpSpPr>
        <p:grpSpPr>
          <a:xfrm>
            <a:off x="0" y="435782"/>
            <a:ext cx="4053526" cy="449543"/>
            <a:chOff x="734699" y="624318"/>
            <a:chExt cx="4053526" cy="449543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9B2F2D1-C450-A4EE-5763-28551B73DFF4}"/>
                </a:ext>
              </a:extLst>
            </p:cNvPr>
            <p:cNvCxnSpPr>
              <a:cxnSpLocks/>
            </p:cNvCxnSpPr>
            <p:nvPr/>
          </p:nvCxnSpPr>
          <p:spPr>
            <a:xfrm>
              <a:off x="734699" y="1073861"/>
              <a:ext cx="4053526" cy="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E52FA4-1790-D407-D1CD-470CF5004ADA}"/>
                </a:ext>
              </a:extLst>
            </p:cNvPr>
            <p:cNvSpPr txBox="1"/>
            <p:nvPr/>
          </p:nvSpPr>
          <p:spPr>
            <a:xfrm>
              <a:off x="837030" y="624318"/>
              <a:ext cx="1013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Impact" panose="020B0806030902050204" pitchFamily="34" charset="0"/>
                  <a:ea typeface="KoPub돋움체 Bold" panose="02020603020101020101" pitchFamily="18" charset="-127"/>
                  <a:cs typeface="+mn-cs"/>
                </a:rPr>
                <a:t>P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Impact" panose="020B0806030902050204" pitchFamily="34" charset="0"/>
                  <a:ea typeface="KoPub돋움체 Bold" panose="02020603020101020101" pitchFamily="18" charset="-127"/>
                  <a:cs typeface="+mn-cs"/>
                </a:rPr>
                <a:t>OINT 3.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A0A482-1E61-69F7-884B-79DCB080166B}"/>
                </a:ext>
              </a:extLst>
            </p:cNvPr>
            <p:cNvSpPr txBox="1"/>
            <p:nvPr/>
          </p:nvSpPr>
          <p:spPr>
            <a:xfrm>
              <a:off x="1764397" y="639707"/>
              <a:ext cx="3023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국민체 Regular" panose="02020600000000000000" pitchFamily="18" charset="-127"/>
                  <a:ea typeface="국민체 Regular" panose="02020600000000000000" pitchFamily="18" charset="-127"/>
                  <a:cs typeface="+mn-cs"/>
                </a:rPr>
                <a:t>프로젝트 수행 절차 및 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3359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F151EB-9E13-6AD9-7127-D33E4324F65C}"/>
              </a:ext>
            </a:extLst>
          </p:cNvPr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 의견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6DE0763-0696-6052-9D8B-0DA296891E40}"/>
              </a:ext>
            </a:extLst>
          </p:cNvPr>
          <p:cNvGrpSpPr/>
          <p:nvPr/>
        </p:nvGrpSpPr>
        <p:grpSpPr>
          <a:xfrm>
            <a:off x="417768" y="702623"/>
            <a:ext cx="4700764" cy="608927"/>
            <a:chOff x="7456876" y="2420450"/>
            <a:chExt cx="1291588" cy="3385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574A1B2-B041-27E1-CAA4-8D0A076BB957}"/>
                </a:ext>
              </a:extLst>
            </p:cNvPr>
            <p:cNvSpPr/>
            <p:nvPr/>
          </p:nvSpPr>
          <p:spPr>
            <a:xfrm>
              <a:off x="7456876" y="2420450"/>
              <a:ext cx="1291588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200EF7-D25C-B21B-1D57-9A72FD5CB702}"/>
                </a:ext>
              </a:extLst>
            </p:cNvPr>
            <p:cNvSpPr txBox="1"/>
            <p:nvPr/>
          </p:nvSpPr>
          <p:spPr>
            <a:xfrm>
              <a:off x="7574939" y="2439427"/>
              <a:ext cx="1055462" cy="300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solidFill>
                      <a:srgbClr val="90C226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프로젝트 수행과정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D3ABA2-4D0E-42E7-37FF-E7AA1B28A977}"/>
              </a:ext>
            </a:extLst>
          </p:cNvPr>
          <p:cNvSpPr/>
          <p:nvPr/>
        </p:nvSpPr>
        <p:spPr>
          <a:xfrm>
            <a:off x="237441" y="2025462"/>
            <a:ext cx="11112431" cy="21248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457421-46D4-D25B-0633-E381EE004B14}"/>
              </a:ext>
            </a:extLst>
          </p:cNvPr>
          <p:cNvSpPr/>
          <p:nvPr/>
        </p:nvSpPr>
        <p:spPr>
          <a:xfrm>
            <a:off x="356042" y="2097917"/>
            <a:ext cx="1822199" cy="19316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초기구상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0D2FC4-264E-F30B-4FE7-DC9E853F2801}"/>
              </a:ext>
            </a:extLst>
          </p:cNvPr>
          <p:cNvSpPr/>
          <p:nvPr/>
        </p:nvSpPr>
        <p:spPr>
          <a:xfrm>
            <a:off x="2256646" y="2084845"/>
            <a:ext cx="3254635" cy="19316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코드 작성 및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Trebuchet MS" panose="020B0603020202020204"/>
                <a:ea typeface="HY그래픽M" panose="02030600000101010101" pitchFamily="18" charset="-127"/>
              </a:rPr>
              <a:t>센서 조합 테스트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9F1A6A-32DC-91C5-7D93-0B85F7D817DC}"/>
              </a:ext>
            </a:extLst>
          </p:cNvPr>
          <p:cNvSpPr/>
          <p:nvPr/>
        </p:nvSpPr>
        <p:spPr>
          <a:xfrm>
            <a:off x="5589686" y="2084555"/>
            <a:ext cx="2788768" cy="19316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외관 제작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57061-B3EA-2113-AFA4-3A8424C9FFC0}"/>
              </a:ext>
            </a:extLst>
          </p:cNvPr>
          <p:cNvSpPr txBox="1"/>
          <p:nvPr/>
        </p:nvSpPr>
        <p:spPr>
          <a:xfrm>
            <a:off x="237441" y="4899830"/>
            <a:ext cx="716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시간의 순서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DAF495E-B23C-E73B-AA4A-EC0AC099C203}"/>
              </a:ext>
            </a:extLst>
          </p:cNvPr>
          <p:cNvCxnSpPr>
            <a:cxnSpLocks/>
          </p:cNvCxnSpPr>
          <p:nvPr/>
        </p:nvCxnSpPr>
        <p:spPr>
          <a:xfrm>
            <a:off x="237441" y="4835950"/>
            <a:ext cx="113669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1831B8-A631-9478-0A3D-66DBF8479746}"/>
              </a:ext>
            </a:extLst>
          </p:cNvPr>
          <p:cNvSpPr/>
          <p:nvPr/>
        </p:nvSpPr>
        <p:spPr>
          <a:xfrm>
            <a:off x="8450973" y="2084555"/>
            <a:ext cx="2788768" cy="193168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통합</a:t>
            </a:r>
          </a:p>
        </p:txBody>
      </p:sp>
    </p:spTree>
    <p:extLst>
      <p:ext uri="{BB962C8B-B14F-4D97-AF65-F5344CB8AC3E}">
        <p14:creationId xmlns:p14="http://schemas.microsoft.com/office/powerpoint/2010/main" val="3904714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F151EB-9E13-6AD9-7127-D33E4324F65C}"/>
              </a:ext>
            </a:extLst>
          </p:cNvPr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 의견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BAF915-5180-339E-10F1-439AD5EFD7B4}"/>
              </a:ext>
            </a:extLst>
          </p:cNvPr>
          <p:cNvSpPr/>
          <p:nvPr/>
        </p:nvSpPr>
        <p:spPr>
          <a:xfrm>
            <a:off x="150856" y="721160"/>
            <a:ext cx="3883816" cy="4759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초기 구상도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BD356C-5C03-68F9-5C83-527452515C4D}"/>
              </a:ext>
            </a:extLst>
          </p:cNvPr>
          <p:cNvSpPr/>
          <p:nvPr/>
        </p:nvSpPr>
        <p:spPr>
          <a:xfrm>
            <a:off x="2999321" y="959130"/>
            <a:ext cx="6512324" cy="10487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Tinkercad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통한 모델링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87B801-AC1B-F55C-FD92-4585D5004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848" y="2133315"/>
            <a:ext cx="740578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1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F151EB-9E13-6AD9-7127-D33E4324F65C}"/>
              </a:ext>
            </a:extLst>
          </p:cNvPr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 의견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BAF915-5180-339E-10F1-439AD5EFD7B4}"/>
              </a:ext>
            </a:extLst>
          </p:cNvPr>
          <p:cNvSpPr/>
          <p:nvPr/>
        </p:nvSpPr>
        <p:spPr>
          <a:xfrm>
            <a:off x="150856" y="721160"/>
            <a:ext cx="3883816" cy="4759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초기 구상도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BD356C-5C03-68F9-5C83-527452515C4D}"/>
              </a:ext>
            </a:extLst>
          </p:cNvPr>
          <p:cNvSpPr/>
          <p:nvPr/>
        </p:nvSpPr>
        <p:spPr>
          <a:xfrm>
            <a:off x="2999321" y="959130"/>
            <a:ext cx="6512324" cy="10487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Git</a:t>
            </a:r>
            <a:r>
              <a:rPr lang="ko-KR" altLang="en-US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Mind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통한 프로세스 순서도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39A843-FB5B-4602-91E5-95DE2E7CF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86" y="2245833"/>
            <a:ext cx="8942894" cy="436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6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F151EB-9E13-6AD9-7127-D33E4324F65C}"/>
              </a:ext>
            </a:extLst>
          </p:cNvPr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 의견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BAF915-5180-339E-10F1-439AD5EFD7B4}"/>
              </a:ext>
            </a:extLst>
          </p:cNvPr>
          <p:cNvSpPr/>
          <p:nvPr/>
        </p:nvSpPr>
        <p:spPr>
          <a:xfrm>
            <a:off x="150856" y="721160"/>
            <a:ext cx="3883816" cy="4759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BD356C-5C03-68F9-5C83-527452515C4D}"/>
              </a:ext>
            </a:extLst>
          </p:cNvPr>
          <p:cNvSpPr/>
          <p:nvPr/>
        </p:nvSpPr>
        <p:spPr>
          <a:xfrm>
            <a:off x="2999321" y="959130"/>
            <a:ext cx="6512324" cy="10487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서버와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칩제어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DBD031-D194-29F0-7842-DD1FE147F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093" y="2500673"/>
            <a:ext cx="5250730" cy="28414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49F0D8-3EC9-F112-2766-EABA7737E7BE}"/>
              </a:ext>
            </a:extLst>
          </p:cNvPr>
          <p:cNvSpPr txBox="1"/>
          <p:nvPr/>
        </p:nvSpPr>
        <p:spPr>
          <a:xfrm>
            <a:off x="6191093" y="5465562"/>
            <a:ext cx="395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칩 제어를 위한 </a:t>
            </a:r>
            <a:r>
              <a:rPr lang="ko-KR" altLang="en-US" b="1" dirty="0" err="1">
                <a:latin typeface="+mj-ea"/>
                <a:ea typeface="+mj-ea"/>
              </a:rPr>
              <a:t>아트멜스튜디오</a:t>
            </a:r>
            <a:r>
              <a:rPr lang="ko-KR" altLang="en-US" b="1" dirty="0">
                <a:latin typeface="+mj-ea"/>
                <a:ea typeface="+mj-ea"/>
              </a:rPr>
              <a:t> 사용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685BD75-91ED-8E54-8F95-E12301F2A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" y="2500673"/>
            <a:ext cx="5952220" cy="28414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FAE785-4DB7-6EA5-9791-00B3E80B753B}"/>
              </a:ext>
            </a:extLst>
          </p:cNvPr>
          <p:cNvSpPr txBox="1"/>
          <p:nvPr/>
        </p:nvSpPr>
        <p:spPr>
          <a:xfrm>
            <a:off x="0" y="5342084"/>
            <a:ext cx="395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서버 구축을 위한 </a:t>
            </a:r>
            <a:r>
              <a:rPr lang="en-US" altLang="ko-KR" b="1" dirty="0">
                <a:latin typeface="+mj-ea"/>
                <a:ea typeface="+mj-ea"/>
              </a:rPr>
              <a:t>VS</a:t>
            </a:r>
            <a:r>
              <a:rPr lang="ko-KR" altLang="en-US" b="1" dirty="0">
                <a:latin typeface="+mj-ea"/>
                <a:ea typeface="+mj-ea"/>
              </a:rPr>
              <a:t>코드 사용</a:t>
            </a:r>
          </a:p>
        </p:txBody>
      </p:sp>
    </p:spTree>
    <p:extLst>
      <p:ext uri="{BB962C8B-B14F-4D97-AF65-F5344CB8AC3E}">
        <p14:creationId xmlns:p14="http://schemas.microsoft.com/office/powerpoint/2010/main" val="3748937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F151EB-9E13-6AD9-7127-D33E4324F65C}"/>
              </a:ext>
            </a:extLst>
          </p:cNvPr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 의견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BAF915-5180-339E-10F1-439AD5EFD7B4}"/>
              </a:ext>
            </a:extLst>
          </p:cNvPr>
          <p:cNvSpPr/>
          <p:nvPr/>
        </p:nvSpPr>
        <p:spPr>
          <a:xfrm>
            <a:off x="150856" y="721160"/>
            <a:ext cx="3883816" cy="4759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BD356C-5C03-68F9-5C83-527452515C4D}"/>
              </a:ext>
            </a:extLst>
          </p:cNvPr>
          <p:cNvSpPr/>
          <p:nvPr/>
        </p:nvSpPr>
        <p:spPr>
          <a:xfrm>
            <a:off x="2999321" y="959130"/>
            <a:ext cx="6512324" cy="10487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Flask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서버 구현도중 마주친 몇몇 에러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4CD59E-ABA4-4A96-8EFD-68DF1451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2" y="2507594"/>
            <a:ext cx="4800633" cy="86400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F1458A2-606C-A8EC-5B1B-6EDD814BD41E}"/>
              </a:ext>
            </a:extLst>
          </p:cNvPr>
          <p:cNvSpPr/>
          <p:nvPr/>
        </p:nvSpPr>
        <p:spPr>
          <a:xfrm>
            <a:off x="5026058" y="2666220"/>
            <a:ext cx="2139884" cy="546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55510A-E8B1-0D2B-CDCA-8576204A3D41}"/>
              </a:ext>
            </a:extLst>
          </p:cNvPr>
          <p:cNvSpPr/>
          <p:nvPr/>
        </p:nvSpPr>
        <p:spPr>
          <a:xfrm>
            <a:off x="7304389" y="2515972"/>
            <a:ext cx="3528392" cy="1530353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D1121-8FD3-B7E9-5E4F-BFEF4F6B5419}"/>
              </a:ext>
            </a:extLst>
          </p:cNvPr>
          <p:cNvSpPr txBox="1"/>
          <p:nvPr/>
        </p:nvSpPr>
        <p:spPr>
          <a:xfrm>
            <a:off x="7390613" y="2568998"/>
            <a:ext cx="3355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네비게이션 바에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URL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지정을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잘못해줘서 발생한 오류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00B050"/>
                </a:solidFill>
                <a:latin typeface="Trebuchet MS" panose="020B0603020202020204"/>
                <a:ea typeface="HY그래픽M" panose="02030600000101010101" pitchFamily="18" charset="-127"/>
              </a:rPr>
              <a:t>하지만 </a:t>
            </a:r>
            <a:r>
              <a:rPr lang="ko-KR" altLang="en-US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구문 오류들도 비슷한 화면으로 에러가 뜨기 때문에 에러 내용을 읽어봐야 한다</a:t>
            </a:r>
            <a:r>
              <a:rPr lang="en-US" altLang="ko-KR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.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E190FEC-2ED7-484E-0383-1125B83A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85" y="3985853"/>
            <a:ext cx="3254301" cy="2452655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D6E4FC7-25BB-DC59-C8D4-011EF057B707}"/>
              </a:ext>
            </a:extLst>
          </p:cNvPr>
          <p:cNvSpPr/>
          <p:nvPr/>
        </p:nvSpPr>
        <p:spPr>
          <a:xfrm>
            <a:off x="4725972" y="4979082"/>
            <a:ext cx="2139884" cy="546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FF006C-C063-E9C8-E6B1-43839EC5CA6F}"/>
              </a:ext>
            </a:extLst>
          </p:cNvPr>
          <p:cNvSpPr/>
          <p:nvPr/>
        </p:nvSpPr>
        <p:spPr>
          <a:xfrm>
            <a:off x="7165942" y="4926057"/>
            <a:ext cx="3528392" cy="752382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F82BBF-06B4-5C32-8119-163B86C5081D}"/>
              </a:ext>
            </a:extLst>
          </p:cNvPr>
          <p:cNvSpPr txBox="1"/>
          <p:nvPr/>
        </p:nvSpPr>
        <p:spPr>
          <a:xfrm>
            <a:off x="7252166" y="4979082"/>
            <a:ext cx="3355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비디오 포트 설정을 잘못해줘 발생한 에러</a:t>
            </a:r>
          </a:p>
        </p:txBody>
      </p:sp>
    </p:spTree>
    <p:extLst>
      <p:ext uri="{BB962C8B-B14F-4D97-AF65-F5344CB8AC3E}">
        <p14:creationId xmlns:p14="http://schemas.microsoft.com/office/powerpoint/2010/main" val="546697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F151EB-9E13-6AD9-7127-D33E4324F65C}"/>
              </a:ext>
            </a:extLst>
          </p:cNvPr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 의견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BAF915-5180-339E-10F1-439AD5EFD7B4}"/>
              </a:ext>
            </a:extLst>
          </p:cNvPr>
          <p:cNvSpPr/>
          <p:nvPr/>
        </p:nvSpPr>
        <p:spPr>
          <a:xfrm>
            <a:off x="150856" y="721160"/>
            <a:ext cx="3883816" cy="4759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BD356C-5C03-68F9-5C83-527452515C4D}"/>
              </a:ext>
            </a:extLst>
          </p:cNvPr>
          <p:cNvSpPr/>
          <p:nvPr/>
        </p:nvSpPr>
        <p:spPr>
          <a:xfrm>
            <a:off x="2999321" y="959130"/>
            <a:ext cx="6512324" cy="10487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데이터 시각화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도중 마주친 몇몇 에러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F1458A2-606C-A8EC-5B1B-6EDD814BD41E}"/>
              </a:ext>
            </a:extLst>
          </p:cNvPr>
          <p:cNvSpPr/>
          <p:nvPr/>
        </p:nvSpPr>
        <p:spPr>
          <a:xfrm>
            <a:off x="4662409" y="2666220"/>
            <a:ext cx="2503533" cy="546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55510A-E8B1-0D2B-CDCA-8576204A3D41}"/>
              </a:ext>
            </a:extLst>
          </p:cNvPr>
          <p:cNvSpPr/>
          <p:nvPr/>
        </p:nvSpPr>
        <p:spPr>
          <a:xfrm>
            <a:off x="7242739" y="2728047"/>
            <a:ext cx="3528392" cy="424201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D1121-8FD3-B7E9-5E4F-BFEF4F6B5419}"/>
              </a:ext>
            </a:extLst>
          </p:cNvPr>
          <p:cNvSpPr txBox="1"/>
          <p:nvPr/>
        </p:nvSpPr>
        <p:spPr>
          <a:xfrm>
            <a:off x="7286920" y="2782916"/>
            <a:ext cx="335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Python</a:t>
            </a:r>
            <a:r>
              <a:rPr lang="ko-KR" altLang="en-US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 구문 오류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D6E4FC7-25BB-DC59-C8D4-011EF057B707}"/>
              </a:ext>
            </a:extLst>
          </p:cNvPr>
          <p:cNvSpPr/>
          <p:nvPr/>
        </p:nvSpPr>
        <p:spPr>
          <a:xfrm>
            <a:off x="4725972" y="4979082"/>
            <a:ext cx="2139884" cy="546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FF006C-C063-E9C8-E6B1-43839EC5CA6F}"/>
              </a:ext>
            </a:extLst>
          </p:cNvPr>
          <p:cNvSpPr/>
          <p:nvPr/>
        </p:nvSpPr>
        <p:spPr>
          <a:xfrm>
            <a:off x="7165942" y="4926057"/>
            <a:ext cx="3528392" cy="752382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F82BBF-06B4-5C32-8119-163B86C5081D}"/>
              </a:ext>
            </a:extLst>
          </p:cNvPr>
          <p:cNvSpPr txBox="1"/>
          <p:nvPr/>
        </p:nvSpPr>
        <p:spPr>
          <a:xfrm>
            <a:off x="7252166" y="4979082"/>
            <a:ext cx="3355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UART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통신 오류로 </a:t>
            </a:r>
            <a:b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</a:b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데이터 값이 안 들어오는 상황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1E79E2-7CD1-AA9F-19A1-A39884BA3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69" y="2078014"/>
            <a:ext cx="2503533" cy="17231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239E34-3313-A2A6-F285-E372D0182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872" y="4344143"/>
            <a:ext cx="2580030" cy="179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83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F151EB-9E13-6AD9-7127-D33E4324F65C}"/>
              </a:ext>
            </a:extLst>
          </p:cNvPr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 의견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BAF915-5180-339E-10F1-439AD5EFD7B4}"/>
              </a:ext>
            </a:extLst>
          </p:cNvPr>
          <p:cNvSpPr/>
          <p:nvPr/>
        </p:nvSpPr>
        <p:spPr>
          <a:xfrm>
            <a:off x="150856" y="721160"/>
            <a:ext cx="3883816" cy="4759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BD356C-5C03-68F9-5C83-527452515C4D}"/>
              </a:ext>
            </a:extLst>
          </p:cNvPr>
          <p:cNvSpPr/>
          <p:nvPr/>
        </p:nvSpPr>
        <p:spPr>
          <a:xfrm>
            <a:off x="2999321" y="959130"/>
            <a:ext cx="6512324" cy="10487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실제 모델을 제작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55510A-E8B1-0D2B-CDCA-8576204A3D41}"/>
              </a:ext>
            </a:extLst>
          </p:cNvPr>
          <p:cNvSpPr/>
          <p:nvPr/>
        </p:nvSpPr>
        <p:spPr>
          <a:xfrm>
            <a:off x="8675268" y="2369446"/>
            <a:ext cx="1694218" cy="423217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D1121-8FD3-B7E9-5E4F-BFEF4F6B5419}"/>
              </a:ext>
            </a:extLst>
          </p:cNvPr>
          <p:cNvSpPr txBox="1"/>
          <p:nvPr/>
        </p:nvSpPr>
        <p:spPr>
          <a:xfrm>
            <a:off x="8719448" y="2403855"/>
            <a:ext cx="2342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방수 확인 과정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D6E4FC7-25BB-DC59-C8D4-011EF057B707}"/>
              </a:ext>
            </a:extLst>
          </p:cNvPr>
          <p:cNvSpPr/>
          <p:nvPr/>
        </p:nvSpPr>
        <p:spPr>
          <a:xfrm rot="9034847">
            <a:off x="4878167" y="4921047"/>
            <a:ext cx="2139884" cy="546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FF006C-C063-E9C8-E6B1-43839EC5CA6F}"/>
              </a:ext>
            </a:extLst>
          </p:cNvPr>
          <p:cNvSpPr/>
          <p:nvPr/>
        </p:nvSpPr>
        <p:spPr>
          <a:xfrm>
            <a:off x="4881855" y="6006667"/>
            <a:ext cx="3528392" cy="752382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F82BBF-06B4-5C32-8119-163B86C5081D}"/>
              </a:ext>
            </a:extLst>
          </p:cNvPr>
          <p:cNvSpPr txBox="1"/>
          <p:nvPr/>
        </p:nvSpPr>
        <p:spPr>
          <a:xfrm>
            <a:off x="4968079" y="6059692"/>
            <a:ext cx="3355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카메라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환기팬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, LED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등등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부착된 모듈의 작동을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1FB5D3-6603-D736-E119-B23C28890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883" y="5008885"/>
            <a:ext cx="1882748" cy="1779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105AFB-7B44-DB8A-5EF8-A16C9B8D7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7459" y="2511475"/>
            <a:ext cx="2163354" cy="16225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E06AFD-53AA-9581-B924-95BDA0C9C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72" y="2267392"/>
            <a:ext cx="1622515" cy="2163356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D7B114F-1FE5-5127-4070-42549E1CB942}"/>
              </a:ext>
            </a:extLst>
          </p:cNvPr>
          <p:cNvSpPr/>
          <p:nvPr/>
        </p:nvSpPr>
        <p:spPr>
          <a:xfrm>
            <a:off x="2481419" y="2962968"/>
            <a:ext cx="4268173" cy="546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189536-4B3B-BB28-E28D-C37A9CB367F2}"/>
              </a:ext>
            </a:extLst>
          </p:cNvPr>
          <p:cNvSpPr/>
          <p:nvPr/>
        </p:nvSpPr>
        <p:spPr>
          <a:xfrm>
            <a:off x="2481419" y="2257985"/>
            <a:ext cx="3883816" cy="752383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B1890B-D2A5-3608-F83E-9A017C2BCB09}"/>
              </a:ext>
            </a:extLst>
          </p:cNvPr>
          <p:cNvSpPr txBox="1"/>
          <p:nvPr/>
        </p:nvSpPr>
        <p:spPr>
          <a:xfrm>
            <a:off x="2525600" y="2336711"/>
            <a:ext cx="3747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홀쏘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실리콘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접착제</a:t>
            </a:r>
            <a:r>
              <a:rPr lang="en-US" altLang="ko-KR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, </a:t>
            </a:r>
            <a:r>
              <a:rPr lang="ko-KR" altLang="en-US" b="1" dirty="0" err="1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몰딩</a:t>
            </a:r>
            <a:r>
              <a:rPr lang="ko-KR" altLang="en-US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 등등을 이용하여 외관을 제작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33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F151EB-9E13-6AD9-7127-D33E4324F65C}"/>
              </a:ext>
            </a:extLst>
          </p:cNvPr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 의견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D0011F-3CA0-B3DF-2D36-D705EE1E851D}"/>
              </a:ext>
            </a:extLst>
          </p:cNvPr>
          <p:cNvGrpSpPr/>
          <p:nvPr/>
        </p:nvGrpSpPr>
        <p:grpSpPr>
          <a:xfrm>
            <a:off x="0" y="435782"/>
            <a:ext cx="3799002" cy="661720"/>
            <a:chOff x="734699" y="624318"/>
            <a:chExt cx="2832121" cy="66172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0B0F37BA-D8A2-5A6B-2A20-9754EA633CD4}"/>
                </a:ext>
              </a:extLst>
            </p:cNvPr>
            <p:cNvCxnSpPr>
              <a:cxnSpLocks/>
            </p:cNvCxnSpPr>
            <p:nvPr/>
          </p:nvCxnSpPr>
          <p:spPr>
            <a:xfrm>
              <a:off x="734699" y="1073861"/>
              <a:ext cx="2695575" cy="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4FE7BC-D783-B37E-5EF2-0BDD95EFA7AF}"/>
                </a:ext>
              </a:extLst>
            </p:cNvPr>
            <p:cNvSpPr txBox="1"/>
            <p:nvPr/>
          </p:nvSpPr>
          <p:spPr>
            <a:xfrm>
              <a:off x="837030" y="624318"/>
              <a:ext cx="1005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Impact" panose="020B0806030902050204" pitchFamily="34" charset="0"/>
                  <a:ea typeface="KoPub돋움체 Bold" panose="02020603020101020101" pitchFamily="18" charset="-127"/>
                  <a:cs typeface="+mn-cs"/>
                </a:rPr>
                <a:t>P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Impact" panose="020B0806030902050204" pitchFamily="34" charset="0"/>
                  <a:ea typeface="KoPub돋움체 Bold" panose="02020603020101020101" pitchFamily="18" charset="-127"/>
                  <a:cs typeface="+mn-cs"/>
                </a:rPr>
                <a:t>OINT 4.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1C1417-CEF5-D728-3916-2BDD2BE2C0E6}"/>
                </a:ext>
              </a:extLst>
            </p:cNvPr>
            <p:cNvSpPr txBox="1"/>
            <p:nvPr/>
          </p:nvSpPr>
          <p:spPr>
            <a:xfrm>
              <a:off x="1764397" y="639707"/>
              <a:ext cx="18024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국민체 Regular" panose="02020600000000000000" pitchFamily="18" charset="-127"/>
                  <a:ea typeface="국민체 Regular" panose="02020600000000000000" pitchFamily="18" charset="-127"/>
                  <a:cs typeface="+mn-cs"/>
                </a:rPr>
                <a:t>프로젝트 수행 결과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740E89B-A439-DE18-CF37-AFA18A188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86" y="1967942"/>
            <a:ext cx="9109012" cy="45202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B49D8D8-0522-8BF0-7DDC-6EA587BE2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67" y="911635"/>
            <a:ext cx="4252569" cy="98784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4CAA6C-2117-F1D8-0F5F-36E661552B0E}"/>
              </a:ext>
            </a:extLst>
          </p:cNvPr>
          <p:cNvSpPr txBox="1"/>
          <p:nvPr/>
        </p:nvSpPr>
        <p:spPr>
          <a:xfrm>
            <a:off x="885180" y="1225314"/>
            <a:ext cx="3240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라이브 스트리밍 페이지</a:t>
            </a:r>
          </a:p>
        </p:txBody>
      </p:sp>
    </p:spTree>
    <p:extLst>
      <p:ext uri="{BB962C8B-B14F-4D97-AF65-F5344CB8AC3E}">
        <p14:creationId xmlns:p14="http://schemas.microsoft.com/office/powerpoint/2010/main" val="91628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BA9D2A4-DEA5-4453-ACF8-7CE9686FF0B3}"/>
              </a:ext>
            </a:extLst>
          </p:cNvPr>
          <p:cNvCxnSpPr>
            <a:cxnSpLocks/>
          </p:cNvCxnSpPr>
          <p:nvPr/>
        </p:nvCxnSpPr>
        <p:spPr>
          <a:xfrm>
            <a:off x="0" y="1651538"/>
            <a:ext cx="399097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49;g210b1af66e1_0_0">
            <a:extLst>
              <a:ext uri="{FF2B5EF4-FFF2-40B4-BE49-F238E27FC236}">
                <a16:creationId xmlns:a16="http://schemas.microsoft.com/office/drawing/2014/main" id="{A7F35908-8873-74B7-4E4D-AE73FFB2BB89}"/>
              </a:ext>
            </a:extLst>
          </p:cNvPr>
          <p:cNvSpPr txBox="1"/>
          <p:nvPr/>
        </p:nvSpPr>
        <p:spPr>
          <a:xfrm>
            <a:off x="6553815" y="2406320"/>
            <a:ext cx="2630837" cy="340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600" b="1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정준호</a:t>
            </a:r>
            <a:br>
              <a:rPr lang="en" i="0" u="none" strike="noStrike" cap="none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" sz="100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조원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 u="sng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  <a:hlinkClick r:id="rId2"/>
              </a:rPr>
              <a:t>heesung05232@gmail.com</a:t>
            </a:r>
            <a:endParaRPr lang="en" sz="1000" u="sng"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050" b="1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050" b="1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</a:t>
            </a:r>
            <a:r>
              <a:rPr lang="ko-KR" altLang="en-US" sz="1050" b="1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회로설계</a:t>
            </a:r>
            <a:endParaRPr sz="1050" b="1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050" b="1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EasyEDA</a:t>
            </a:r>
            <a:r>
              <a:rPr lang="ko-KR" altLang="en-US" sz="1050" dirty="0" err="1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alt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통한 회로설계</a:t>
            </a:r>
            <a:endParaRPr lang="en-US" altLang="ko-KR" sz="1050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050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050" b="1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</a:t>
            </a:r>
            <a:r>
              <a:rPr lang="ko-KR" altLang="en-US" sz="1050" b="1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 작성 및 편집</a:t>
            </a:r>
            <a:endParaRPr lang="en-US" altLang="ko-KR" sz="1050" b="1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050" b="1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alt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정상작동을 구분을 위한 시스템 관찰</a:t>
            </a:r>
            <a:endParaRPr lang="en-US" altLang="ko-KR" sz="1050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alt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시스템의 설명을 문서로 작성</a:t>
            </a:r>
            <a:endParaRPr lang="en-US" altLang="ko-KR" sz="1050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alt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영상 편집</a:t>
            </a:r>
            <a:endParaRPr sz="900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51;g210b1af66e1_0_0">
            <a:extLst>
              <a:ext uri="{FF2B5EF4-FFF2-40B4-BE49-F238E27FC236}">
                <a16:creationId xmlns:a16="http://schemas.microsoft.com/office/drawing/2014/main" id="{825018C0-9C82-0693-6938-AD7193A5BB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96098"/>
            <a:ext cx="10442323" cy="55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altLang="en-US" b="1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소개 및 역할</a:t>
            </a:r>
          </a:p>
        </p:txBody>
      </p:sp>
      <p:sp>
        <p:nvSpPr>
          <p:cNvPr id="6" name="Google Shape;153;g210b1af66e1_0_0">
            <a:extLst>
              <a:ext uri="{FF2B5EF4-FFF2-40B4-BE49-F238E27FC236}">
                <a16:creationId xmlns:a16="http://schemas.microsoft.com/office/drawing/2014/main" id="{DB96639E-69F9-8E6B-5E51-E6A285962D56}"/>
              </a:ext>
            </a:extLst>
          </p:cNvPr>
          <p:cNvSpPr txBox="1"/>
          <p:nvPr/>
        </p:nvSpPr>
        <p:spPr>
          <a:xfrm>
            <a:off x="680068" y="2406320"/>
            <a:ext cx="2630837" cy="3764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600" b="1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이태현</a:t>
            </a:r>
            <a:br>
              <a:rPr lang="en" i="0" u="none" strike="noStrike" cap="none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" sz="100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조장</a:t>
            </a:r>
            <a:endParaRPr sz="1000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 u="sng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ionic023@gmail.com</a:t>
            </a:r>
            <a:endParaRPr lang="en" sz="1000" u="sng"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000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</a:t>
            </a:r>
            <a:r>
              <a:rPr lang="ko-KR" altLang="en-US" sz="1050" b="1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기구설계</a:t>
            </a:r>
            <a:endParaRPr lang="en-US" altLang="ko-KR" sz="1050" b="1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alt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초기예상모델 구상</a:t>
            </a:r>
            <a:endParaRPr sz="1050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Blender</a:t>
            </a:r>
            <a:r>
              <a:rPr lang="ko-KR" alt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이용한 </a:t>
            </a:r>
            <a:r>
              <a:rPr lang="en-US" altLang="ko-KR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3D</a:t>
            </a:r>
            <a:r>
              <a:rPr lang="ko-KR" alt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모델링</a:t>
            </a:r>
            <a:endParaRPr lang="en-US" altLang="ko-KR" sz="1050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050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</a:t>
            </a:r>
            <a:r>
              <a:rPr lang="ko-KR" altLang="en-US" sz="1050" b="1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 및 </a:t>
            </a:r>
            <a:r>
              <a:rPr lang="en-US" altLang="ko-KR" sz="1050" b="1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</a:t>
            </a:r>
            <a:r>
              <a:rPr lang="ko-KR" altLang="en-US" sz="1050" b="1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구축</a:t>
            </a:r>
            <a:endParaRPr lang="en-US" altLang="ko-KR" sz="1050" b="1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Flask</a:t>
            </a:r>
            <a:r>
              <a:rPr lang="ko-KR" alt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통한 서버 구축과 페이지 제작</a:t>
            </a:r>
            <a:endParaRPr lang="en-US" altLang="ko-KR" sz="1050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OpenCV</a:t>
            </a:r>
            <a:r>
              <a:rPr lang="ko-KR" alt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통한 라이브 스트리밍</a:t>
            </a:r>
            <a:endParaRPr lang="en" sz="1050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altLang="ko-KR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MariaDB를 사용한 DB 구축</a:t>
            </a:r>
            <a:endParaRPr sz="1050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56;g210b1af66e1_0_0">
            <a:extLst>
              <a:ext uri="{FF2B5EF4-FFF2-40B4-BE49-F238E27FC236}">
                <a16:creationId xmlns:a16="http://schemas.microsoft.com/office/drawing/2014/main" id="{DE9507B1-0815-538F-84E7-832AF676CA8C}"/>
              </a:ext>
            </a:extLst>
          </p:cNvPr>
          <p:cNvSpPr txBox="1"/>
          <p:nvPr/>
        </p:nvSpPr>
        <p:spPr>
          <a:xfrm>
            <a:off x="950128" y="6306067"/>
            <a:ext cx="5651005" cy="42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70C0"/>
                </a:solidFill>
              </a:rPr>
              <a:t>https://github.com/CoreanAnt/iot_project.git</a:t>
            </a:r>
            <a:endParaRPr sz="1000" dirty="0">
              <a:solidFill>
                <a:srgbClr val="0070C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" name="Google Shape;157;g210b1af66e1_0_0">
            <a:extLst>
              <a:ext uri="{FF2B5EF4-FFF2-40B4-BE49-F238E27FC236}">
                <a16:creationId xmlns:a16="http://schemas.microsoft.com/office/drawing/2014/main" id="{C27CBE4A-3292-2FC8-44E4-2AB8D15A502D}"/>
              </a:ext>
            </a:extLst>
          </p:cNvPr>
          <p:cNvSpPr txBox="1"/>
          <p:nvPr/>
        </p:nvSpPr>
        <p:spPr>
          <a:xfrm>
            <a:off x="3560790" y="2413252"/>
            <a:ext cx="2739408" cy="340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600" b="1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김명석</a:t>
            </a:r>
            <a:br>
              <a:rPr lang="en" i="0" u="none" strike="noStrike" cap="none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" sz="100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조원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 u="sng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cmloffice98@gmail.com</a:t>
            </a:r>
            <a:endParaRPr lang="en" sz="1000" u="sng"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050" b="1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</a:t>
            </a:r>
            <a:r>
              <a:rPr lang="ko-KR" altLang="en-US" sz="1050" b="1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센서 제어 및 작동</a:t>
            </a:r>
            <a:endParaRPr sz="1050" b="1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Atmel studio</a:t>
            </a:r>
            <a:r>
              <a:rPr lang="ko-KR" alt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통한 칩 제어</a:t>
            </a:r>
            <a:endParaRPr lang="en-US" altLang="ko-KR" sz="1050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en-US" sz="1050" dirty="0" err="1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Atmega</a:t>
            </a:r>
            <a:r>
              <a:rPr lang="ko-KR" alt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통한 센서의 작동과 조정</a:t>
            </a:r>
            <a:endParaRPr sz="1050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altLang="en-US" sz="1050" dirty="0" err="1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라즈베리파이와</a:t>
            </a:r>
            <a:r>
              <a:rPr lang="ko-KR" alt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50" dirty="0" err="1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Atmega</a:t>
            </a:r>
            <a:r>
              <a:rPr lang="ko-KR" altLang="en-US" sz="1050" dirty="0" err="1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칩간의</a:t>
            </a:r>
            <a:r>
              <a:rPr lang="ko-KR" alt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UART</a:t>
            </a:r>
            <a:r>
              <a:rPr lang="ko-KR" alt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통신</a:t>
            </a:r>
            <a:endParaRPr lang="en-US" altLang="ko-KR" sz="1050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050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</a:t>
            </a:r>
            <a:r>
              <a:rPr lang="ko-KR" altLang="en-US" sz="1050" b="1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수치 시각화 및 제어</a:t>
            </a:r>
            <a:endParaRPr lang="en-US" altLang="ko-KR" sz="1050" b="1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en-US" sz="1050" dirty="0" err="1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PyQT</a:t>
            </a:r>
            <a:r>
              <a:rPr lang="ko-KR" alt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통한 데이터 시각화</a:t>
            </a:r>
            <a:endParaRPr lang="en-US" altLang="ko-KR" sz="1050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ko-KR" sz="10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br>
              <a:rPr lang="en-US" altLang="ko-KR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altLang="ko-KR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en-US" altLang="ko-KR" sz="1050" dirty="0" err="1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PyQT</a:t>
            </a:r>
            <a:r>
              <a:rPr lang="ko-KR" alt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 통한 높은 전압을 필요로 하는   </a:t>
            </a:r>
            <a:endParaRPr lang="en-US" altLang="ko-KR" sz="1050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ko-KR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altLang="en-US" sz="1050" dirty="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통제</a:t>
            </a:r>
            <a:endParaRPr sz="1050" dirty="0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158;g210b1af66e1_0_0">
            <a:extLst>
              <a:ext uri="{FF2B5EF4-FFF2-40B4-BE49-F238E27FC236}">
                <a16:creationId xmlns:a16="http://schemas.microsoft.com/office/drawing/2014/main" id="{8AA1B5E7-6218-CAE5-D44F-62D6EAB9E07B}"/>
              </a:ext>
            </a:extLst>
          </p:cNvPr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494" y="6361798"/>
            <a:ext cx="885269" cy="254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2049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F151EB-9E13-6AD9-7127-D33E4324F65C}"/>
              </a:ext>
            </a:extLst>
          </p:cNvPr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 의견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809DF5-B90D-9165-618D-70376F2C4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00" y="2148990"/>
            <a:ext cx="5029712" cy="44036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E41C1F-201A-BFDC-E91F-EB0DDCB42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922" y="2148990"/>
            <a:ext cx="4855381" cy="44036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F23399-7DAF-1971-FA5A-F47700633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67" y="911635"/>
            <a:ext cx="4252569" cy="98784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6B46F-7C87-E923-3E06-B7548428C9D0}"/>
              </a:ext>
            </a:extLst>
          </p:cNvPr>
          <p:cNvSpPr txBox="1"/>
          <p:nvPr/>
        </p:nvSpPr>
        <p:spPr>
          <a:xfrm>
            <a:off x="777200" y="1225314"/>
            <a:ext cx="3240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과거 센서 데이터 페이지</a:t>
            </a:r>
          </a:p>
        </p:txBody>
      </p:sp>
    </p:spTree>
    <p:extLst>
      <p:ext uri="{BB962C8B-B14F-4D97-AF65-F5344CB8AC3E}">
        <p14:creationId xmlns:p14="http://schemas.microsoft.com/office/powerpoint/2010/main" val="3282419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F151EB-9E13-6AD9-7127-D33E4324F65C}"/>
              </a:ext>
            </a:extLst>
          </p:cNvPr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 의견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F23399-7DAF-1971-FA5A-F47700633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7" y="911635"/>
            <a:ext cx="4252569" cy="98784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6B46F-7C87-E923-3E06-B7548428C9D0}"/>
              </a:ext>
            </a:extLst>
          </p:cNvPr>
          <p:cNvSpPr txBox="1"/>
          <p:nvPr/>
        </p:nvSpPr>
        <p:spPr>
          <a:xfrm>
            <a:off x="777200" y="1225314"/>
            <a:ext cx="3240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데이터 실시간 관찰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DFC306-81E2-4BF8-1C22-D918C08CF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69255" y="1310028"/>
            <a:ext cx="4121099" cy="592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29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F151EB-9E13-6AD9-7127-D33E4324F65C}"/>
              </a:ext>
            </a:extLst>
          </p:cNvPr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 의견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F23399-7DAF-1971-FA5A-F47700633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7" y="911635"/>
            <a:ext cx="4252569" cy="98784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6B46F-7C87-E923-3E06-B7548428C9D0}"/>
              </a:ext>
            </a:extLst>
          </p:cNvPr>
          <p:cNvSpPr txBox="1"/>
          <p:nvPr/>
        </p:nvSpPr>
        <p:spPr>
          <a:xfrm>
            <a:off x="777200" y="1225314"/>
            <a:ext cx="3240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성공적인 작물 성장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A35229-0B02-2041-C2D2-3DC83A19E5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668" y="2213155"/>
            <a:ext cx="5901179" cy="381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90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F151EB-9E13-6AD9-7127-D33E4324F65C}"/>
              </a:ext>
            </a:extLst>
          </p:cNvPr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 의견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F23399-7DAF-1971-FA5A-F47700633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67" y="911635"/>
            <a:ext cx="4252569" cy="98784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6B46F-7C87-E923-3E06-B7548428C9D0}"/>
              </a:ext>
            </a:extLst>
          </p:cNvPr>
          <p:cNvSpPr txBox="1"/>
          <p:nvPr/>
        </p:nvSpPr>
        <p:spPr>
          <a:xfrm>
            <a:off x="777200" y="1225314"/>
            <a:ext cx="3240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모델 영상</a:t>
            </a:r>
          </a:p>
        </p:txBody>
      </p:sp>
      <p:pic>
        <p:nvPicPr>
          <p:cNvPr id="11" name="KakaoTalk_20230323_160736816">
            <a:hlinkClick r:id="" action="ppaction://media"/>
            <a:extLst>
              <a:ext uri="{FF2B5EF4-FFF2-40B4-BE49-F238E27FC236}">
                <a16:creationId xmlns:a16="http://schemas.microsoft.com/office/drawing/2014/main" id="{19D73C62-4A73-AC23-9D7B-C11EE30719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89229" y="1939103"/>
            <a:ext cx="7013541" cy="406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F151EB-9E13-6AD9-7127-D33E4324F65C}"/>
              </a:ext>
            </a:extLst>
          </p:cNvPr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 의견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F23399-7DAF-1971-FA5A-F47700633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67" y="911635"/>
            <a:ext cx="4252569" cy="98784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6B46F-7C87-E923-3E06-B7548428C9D0}"/>
              </a:ext>
            </a:extLst>
          </p:cNvPr>
          <p:cNvSpPr txBox="1"/>
          <p:nvPr/>
        </p:nvSpPr>
        <p:spPr>
          <a:xfrm>
            <a:off x="777200" y="1225314"/>
            <a:ext cx="3240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모델 영상</a:t>
            </a:r>
          </a:p>
        </p:txBody>
      </p:sp>
      <p:pic>
        <p:nvPicPr>
          <p:cNvPr id="2" name="KakaoTalk_20230322_134923595">
            <a:hlinkClick r:id="" action="ppaction://media"/>
            <a:extLst>
              <a:ext uri="{FF2B5EF4-FFF2-40B4-BE49-F238E27FC236}">
                <a16:creationId xmlns:a16="http://schemas.microsoft.com/office/drawing/2014/main" id="{3845764C-CD42-A53F-5100-F1EE4C4833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7636" y="1986365"/>
            <a:ext cx="679672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6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F151EB-9E13-6AD9-7127-D33E4324F65C}"/>
              </a:ext>
            </a:extLst>
          </p:cNvPr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 의견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F23399-7DAF-1971-FA5A-F47700633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67" y="911635"/>
            <a:ext cx="4252569" cy="98784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6B46F-7C87-E923-3E06-B7548428C9D0}"/>
              </a:ext>
            </a:extLst>
          </p:cNvPr>
          <p:cNvSpPr txBox="1"/>
          <p:nvPr/>
        </p:nvSpPr>
        <p:spPr>
          <a:xfrm>
            <a:off x="777200" y="1225314"/>
            <a:ext cx="3240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모델 영상</a:t>
            </a:r>
          </a:p>
        </p:txBody>
      </p:sp>
      <p:pic>
        <p:nvPicPr>
          <p:cNvPr id="3" name="123">
            <a:hlinkClick r:id="" action="ppaction://media"/>
            <a:extLst>
              <a:ext uri="{FF2B5EF4-FFF2-40B4-BE49-F238E27FC236}">
                <a16:creationId xmlns:a16="http://schemas.microsoft.com/office/drawing/2014/main" id="{B144E5D8-E5DE-B3F7-3D69-EF98465017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7889" y="1939103"/>
            <a:ext cx="731622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9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F151EB-9E13-6AD9-7127-D33E4324F65C}"/>
              </a:ext>
            </a:extLst>
          </p:cNvPr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 의견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6751BEC-164D-8DEC-995C-69F4F692CE0D}"/>
              </a:ext>
            </a:extLst>
          </p:cNvPr>
          <p:cNvGrpSpPr/>
          <p:nvPr/>
        </p:nvGrpSpPr>
        <p:grpSpPr>
          <a:xfrm>
            <a:off x="0" y="435782"/>
            <a:ext cx="3799002" cy="449543"/>
            <a:chOff x="734699" y="624318"/>
            <a:chExt cx="2832121" cy="449543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73D0722B-B63A-EB4F-5574-30162214584A}"/>
                </a:ext>
              </a:extLst>
            </p:cNvPr>
            <p:cNvCxnSpPr>
              <a:cxnSpLocks/>
            </p:cNvCxnSpPr>
            <p:nvPr/>
          </p:nvCxnSpPr>
          <p:spPr>
            <a:xfrm>
              <a:off x="734699" y="1073861"/>
              <a:ext cx="2695575" cy="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DD7466-9446-ADAB-446F-0A1959EC9877}"/>
                </a:ext>
              </a:extLst>
            </p:cNvPr>
            <p:cNvSpPr txBox="1"/>
            <p:nvPr/>
          </p:nvSpPr>
          <p:spPr>
            <a:xfrm>
              <a:off x="837030" y="624318"/>
              <a:ext cx="756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Impact" panose="020B0806030902050204" pitchFamily="34" charset="0"/>
                  <a:ea typeface="KoPub돋움체 Bold" panose="02020603020101020101" pitchFamily="18" charset="-127"/>
                  <a:cs typeface="+mn-cs"/>
                </a:rPr>
                <a:t>P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Impact" panose="020B0806030902050204" pitchFamily="34" charset="0"/>
                  <a:ea typeface="KoPub돋움체 Bold" panose="02020603020101020101" pitchFamily="18" charset="-127"/>
                  <a:cs typeface="+mn-cs"/>
                </a:rPr>
                <a:t>OINT </a:t>
              </a:r>
              <a:r>
                <a:rPr lang="en-US" altLang="ko-KR" sz="200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Impact" panose="020B0806030902050204" pitchFamily="34" charset="0"/>
                  <a:ea typeface="KoPub돋움체 Bold" panose="02020603020101020101" pitchFamily="18" charset="-127"/>
                </a:rPr>
                <a:t>5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Impact" panose="020B0806030902050204" pitchFamily="34" charset="0"/>
                  <a:ea typeface="KoPub돋움체 Bold" panose="02020603020101020101" pitchFamily="18" charset="-127"/>
                  <a:cs typeface="+mn-cs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566B34-AD19-3052-4120-D683A7569593}"/>
                </a:ext>
              </a:extLst>
            </p:cNvPr>
            <p:cNvSpPr txBox="1"/>
            <p:nvPr/>
          </p:nvSpPr>
          <p:spPr>
            <a:xfrm>
              <a:off x="1764397" y="639707"/>
              <a:ext cx="180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국민체 Regular" panose="02020600000000000000" pitchFamily="18" charset="-127"/>
                  <a:ea typeface="국민체 Regular" panose="02020600000000000000" pitchFamily="18" charset="-127"/>
                  <a:cs typeface="+mn-cs"/>
                </a:rPr>
                <a:t>자체 평가 의견</a:t>
              </a: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05FA320-22B2-7CA9-31CB-162F703646D5}"/>
              </a:ext>
            </a:extLst>
          </p:cNvPr>
          <p:cNvCxnSpPr>
            <a:cxnSpLocks/>
          </p:cNvCxnSpPr>
          <p:nvPr/>
        </p:nvCxnSpPr>
        <p:spPr>
          <a:xfrm>
            <a:off x="282804" y="5257652"/>
            <a:ext cx="9832157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528E691-6119-12E6-67A4-BE43949B6284}"/>
              </a:ext>
            </a:extLst>
          </p:cNvPr>
          <p:cNvSpPr txBox="1"/>
          <p:nvPr/>
        </p:nvSpPr>
        <p:spPr>
          <a:xfrm>
            <a:off x="505665" y="4857542"/>
            <a:ext cx="9354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ko-KR" altLang="en-US" sz="2000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긍정                                                                                                           부정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667B01D-B56E-1A81-F659-5D054E71EC80}"/>
              </a:ext>
            </a:extLst>
          </p:cNvPr>
          <p:cNvCxnSpPr>
            <a:cxnSpLocks/>
          </p:cNvCxnSpPr>
          <p:nvPr/>
        </p:nvCxnSpPr>
        <p:spPr>
          <a:xfrm>
            <a:off x="5176515" y="1206631"/>
            <a:ext cx="0" cy="54053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700F775-E173-DFC1-5ABF-3171247ABDDF}"/>
              </a:ext>
            </a:extLst>
          </p:cNvPr>
          <p:cNvSpPr txBox="1"/>
          <p:nvPr/>
        </p:nvSpPr>
        <p:spPr>
          <a:xfrm>
            <a:off x="556842" y="1206630"/>
            <a:ext cx="6117994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영상의 캡쳐와 실시간 스트리밍 </a:t>
            </a:r>
            <a:endParaRPr kumimoji="0" lang="en-US" altLang="ko-KR" sz="1800" b="1" i="0" u="none" strike="noStrike" kern="1200" cap="none" spc="-150" normalizeH="0" baseline="0" noProof="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b="1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+mj-ea"/>
                <a:ea typeface="+mj-ea"/>
              </a:rPr>
              <a:t>    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그리고 데이터 저장에 차질이 없었다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800" b="1" spc="-15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latin typeface="+mj-ea"/>
              <a:ea typeface="+mj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처음 설계했던 기능을 대부분 구현에 성공</a:t>
            </a:r>
            <a:r>
              <a:rPr lang="en-US" altLang="ko-KR" sz="1800" b="1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+mj-ea"/>
                <a:ea typeface="+mj-ea"/>
              </a:rPr>
              <a:t>.</a:t>
            </a:r>
            <a:endParaRPr kumimoji="0" lang="en-US" altLang="ko-KR" sz="1800" b="1" i="0" u="none" strike="noStrike" kern="1200" cap="none" spc="-150" normalizeH="0" baseline="0" noProof="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C45AB2-6572-F04C-9DC1-F4147B056E2E}"/>
              </a:ext>
            </a:extLst>
          </p:cNvPr>
          <p:cNvSpPr txBox="1"/>
          <p:nvPr/>
        </p:nvSpPr>
        <p:spPr>
          <a:xfrm>
            <a:off x="5264870" y="1206631"/>
            <a:ext cx="6117994" cy="210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800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토양습도센서가</a:t>
            </a:r>
            <a:r>
              <a:rPr lang="ko-KR" altLang="en-US" sz="1800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녹이 스는 현상이 있음</a:t>
            </a:r>
            <a:r>
              <a:rPr lang="en-US" altLang="ko-KR" sz="1800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   </a:t>
            </a:r>
            <a:r>
              <a:rPr lang="ko-KR" altLang="en-US" sz="1800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다음에 도금 등 녹 방지 센서를 사용해야 할 것 같음</a:t>
            </a:r>
            <a:r>
              <a:rPr lang="en-US" altLang="ko-KR" sz="1800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800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800" b="1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PyQT</a:t>
            </a:r>
            <a:r>
              <a:rPr lang="ko-KR" altLang="en-US" sz="1800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의 속도가 빠르지 못함</a:t>
            </a:r>
            <a:r>
              <a:rPr lang="en-US" altLang="ko-KR" sz="1800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   </a:t>
            </a:r>
            <a:r>
              <a:rPr lang="ko-KR" altLang="en-US" sz="1800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다음에는 다른 방법으로 데이터 시각화 구현 시도</a:t>
            </a:r>
            <a:r>
              <a:rPr lang="en-US" altLang="ko-KR" sz="1800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5683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94DF312-DBBB-5E9A-E489-A1CA654850A1}"/>
              </a:ext>
            </a:extLst>
          </p:cNvPr>
          <p:cNvSpPr txBox="1"/>
          <p:nvPr/>
        </p:nvSpPr>
        <p:spPr>
          <a:xfrm>
            <a:off x="137267" y="2551837"/>
            <a:ext cx="103977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명석</a:t>
            </a:r>
            <a:r>
              <a:rPr lang="en-US" altLang="ko-KR" sz="1600" b="1" dirty="0">
                <a:latin typeface="+mj-ea"/>
                <a:ea typeface="+mj-ea"/>
              </a:rPr>
              <a:t>: </a:t>
            </a:r>
            <a:r>
              <a:rPr lang="ko-KR" altLang="en-US" sz="1600" b="1" dirty="0">
                <a:latin typeface="+mj-ea"/>
                <a:ea typeface="+mj-ea"/>
              </a:rPr>
              <a:t>삶의 전환을 위해 입문한 </a:t>
            </a:r>
            <a:r>
              <a:rPr lang="en-US" altLang="ko-KR" sz="1600" b="1" dirty="0">
                <a:latin typeface="+mj-ea"/>
                <a:ea typeface="+mj-ea"/>
              </a:rPr>
              <a:t>IOT</a:t>
            </a:r>
            <a:r>
              <a:rPr lang="ko-KR" altLang="en-US" sz="1600" b="1" dirty="0">
                <a:latin typeface="+mj-ea"/>
                <a:ea typeface="+mj-ea"/>
              </a:rPr>
              <a:t>의 길에서 이 프로젝트를 시작하면서 불안했지만</a:t>
            </a:r>
            <a:r>
              <a:rPr lang="en-US" altLang="ko-KR" sz="1600" b="1" dirty="0">
                <a:latin typeface="+mj-ea"/>
                <a:ea typeface="+mj-ea"/>
              </a:rPr>
              <a:t>,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en-US" altLang="ko-KR" sz="1600" b="1" dirty="0">
                <a:latin typeface="+mj-ea"/>
                <a:ea typeface="+mj-ea"/>
              </a:rPr>
              <a:t>       </a:t>
            </a:r>
            <a:r>
              <a:rPr lang="ko-KR" altLang="en-US" sz="1600" b="1" dirty="0">
                <a:latin typeface="+mj-ea"/>
                <a:ea typeface="+mj-ea"/>
              </a:rPr>
              <a:t>오랜만에 동심으로 돌아가 정말 즐겁게 무언가를 만들어 보고</a:t>
            </a:r>
            <a:r>
              <a:rPr lang="en-US" altLang="ko-KR" sz="1600" b="1" dirty="0">
                <a:latin typeface="+mj-ea"/>
                <a:ea typeface="+mj-ea"/>
              </a:rPr>
              <a:t>, </a:t>
            </a:r>
            <a:r>
              <a:rPr lang="ko-KR" altLang="en-US" sz="1600" b="1" dirty="0">
                <a:latin typeface="+mj-ea"/>
                <a:ea typeface="+mj-ea"/>
              </a:rPr>
              <a:t>열심히 공부하여 구상했던 것들이 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en-US" altLang="ko-KR" sz="1600" b="1" dirty="0">
                <a:latin typeface="+mj-ea"/>
                <a:ea typeface="+mj-ea"/>
              </a:rPr>
              <a:t>       </a:t>
            </a:r>
            <a:r>
              <a:rPr lang="ko-KR" altLang="en-US" sz="1600" b="1" dirty="0">
                <a:latin typeface="+mj-ea"/>
                <a:ea typeface="+mj-ea"/>
              </a:rPr>
              <a:t>하나 하나씩 이루어져 갈 때마다 큰 성취감을 느낄 수 있었습니다</a:t>
            </a:r>
            <a:r>
              <a:rPr lang="en-US" altLang="ko-KR" sz="1600" b="1" dirty="0">
                <a:latin typeface="+mj-ea"/>
                <a:ea typeface="+mj-ea"/>
              </a:rPr>
              <a:t>. 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</a:t>
            </a:r>
            <a:r>
              <a:rPr lang="ko-KR" altLang="en-US" sz="1600" b="1" dirty="0">
                <a:latin typeface="+mj-ea"/>
                <a:ea typeface="+mj-ea"/>
              </a:rPr>
              <a:t>비록 지식의 한계로 어려움에 부딪혔던 때도 있었지만 팀원들과 함께 극복해 가면서 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en-US" altLang="ko-KR" sz="1600" b="1" dirty="0">
                <a:latin typeface="+mj-ea"/>
                <a:ea typeface="+mj-ea"/>
              </a:rPr>
              <a:t>       IOT</a:t>
            </a:r>
            <a:r>
              <a:rPr lang="ko-KR" altLang="en-US" sz="1600" b="1" dirty="0">
                <a:latin typeface="+mj-ea"/>
                <a:ea typeface="+mj-ea"/>
              </a:rPr>
              <a:t>에 입문하길 정말 잘했다고 생각이 들었습니다</a:t>
            </a:r>
            <a:r>
              <a:rPr lang="en-US" altLang="ko-KR" sz="1600" b="1" dirty="0">
                <a:latin typeface="+mj-ea"/>
                <a:ea typeface="+mj-ea"/>
              </a:rPr>
              <a:t>.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4717E-F5A8-1B48-C087-E0DFE903B0CD}"/>
              </a:ext>
            </a:extLst>
          </p:cNvPr>
          <p:cNvSpPr txBox="1"/>
          <p:nvPr/>
        </p:nvSpPr>
        <p:spPr>
          <a:xfrm>
            <a:off x="137267" y="1318812"/>
            <a:ext cx="103977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태현</a:t>
            </a:r>
            <a:r>
              <a:rPr lang="en-US" altLang="ko-KR" sz="1600" b="1" dirty="0">
                <a:latin typeface="+mj-ea"/>
                <a:ea typeface="+mj-ea"/>
              </a:rPr>
              <a:t>: </a:t>
            </a:r>
            <a:r>
              <a:rPr lang="ko-KR" altLang="en-US" sz="1600" b="1" dirty="0">
                <a:latin typeface="+mj-ea"/>
                <a:ea typeface="+mj-ea"/>
              </a:rPr>
              <a:t>프로젝트를 제작하며 저는 </a:t>
            </a:r>
            <a:r>
              <a:rPr lang="en-US" altLang="ko-KR" sz="1600" b="1" dirty="0">
                <a:latin typeface="+mj-ea"/>
                <a:ea typeface="+mj-ea"/>
              </a:rPr>
              <a:t>“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우리가 등한시하는 곳에 대한 새로운 시각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”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에 대한 생각을 해볼 수 있었습니다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</a:p>
          <a:p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      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이 과정을 배우기 전에는 기계가 자동으로 작동하는 것에 대해 별 큰 감흥이 존재하지 않았지만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</a:p>
          <a:p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       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이 프로젝트를 통해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타인과는 다른 시각으로 물건들을 바라볼 수 있는 경험을 얻어 보람찼습니다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</a:p>
          <a:p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       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또한 </a:t>
            </a:r>
            <a:r>
              <a:rPr lang="ko-KR" altLang="en-US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스마트팜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 제작을 통해 제가 어느 부분에서 부족한 지 깨달을 수 있어 유익했습니다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E3120C-8E6D-1BF4-8573-BA660FBE1B23}"/>
              </a:ext>
            </a:extLst>
          </p:cNvPr>
          <p:cNvSpPr txBox="1"/>
          <p:nvPr/>
        </p:nvSpPr>
        <p:spPr>
          <a:xfrm>
            <a:off x="137268" y="4031083"/>
            <a:ext cx="10397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준호</a:t>
            </a:r>
            <a:r>
              <a:rPr lang="en-US" altLang="ko-KR" sz="1600" b="1" dirty="0">
                <a:latin typeface="+mj-ea"/>
                <a:ea typeface="+mj-ea"/>
              </a:rPr>
              <a:t>: </a:t>
            </a:r>
            <a:r>
              <a:rPr lang="ko-KR" altLang="en-US" sz="1600" b="1" dirty="0">
                <a:latin typeface="+mj-ea"/>
                <a:ea typeface="+mj-ea"/>
              </a:rPr>
              <a:t>스마트 팜 프로젝트를 제작하면서 많은 것을 배우고 유익한 경험을 했습니다</a:t>
            </a:r>
            <a:r>
              <a:rPr lang="en-US" altLang="ko-KR" sz="1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1600" b="1" dirty="0">
                <a:latin typeface="+mj-ea"/>
                <a:ea typeface="+mj-ea"/>
              </a:rPr>
              <a:t>       프로젝트 제작과정에서 여러 가지 센서를 실제로 만져보며 경험을 쌓았으며</a:t>
            </a:r>
            <a:r>
              <a:rPr lang="en-US" altLang="ko-KR" sz="1600" b="1" dirty="0">
                <a:latin typeface="+mj-ea"/>
                <a:ea typeface="+mj-ea"/>
              </a:rPr>
              <a:t>,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</a:t>
            </a:r>
            <a:r>
              <a:rPr lang="ko-KR" altLang="en-US" sz="1600" b="1" dirty="0">
                <a:latin typeface="+mj-ea"/>
                <a:ea typeface="+mj-ea"/>
              </a:rPr>
              <a:t>프로젝트를 진행하면서 실패와 문제 해결 과정에서 많은 것을 배울 수 있었고</a:t>
            </a:r>
            <a:r>
              <a:rPr lang="en-US" altLang="ko-KR" sz="1600" b="1" dirty="0">
                <a:latin typeface="+mj-ea"/>
                <a:ea typeface="+mj-ea"/>
              </a:rPr>
              <a:t>, </a:t>
            </a:r>
          </a:p>
          <a:p>
            <a:r>
              <a:rPr lang="ko-KR" altLang="en-US" sz="1600" b="1" dirty="0">
                <a:latin typeface="+mj-ea"/>
                <a:ea typeface="+mj-ea"/>
              </a:rPr>
              <a:t>       자신의 아이디어를 실제로 구현해보는 경험은 매우 좋았습니다</a:t>
            </a:r>
            <a:r>
              <a:rPr lang="en-US" altLang="ko-KR" sz="1600" b="1" dirty="0">
                <a:latin typeface="+mj-ea"/>
                <a:ea typeface="+mj-ea"/>
              </a:rPr>
              <a:t>.</a:t>
            </a:r>
            <a:endParaRPr lang="ko-KR" altLang="en-US" sz="1600" b="1" dirty="0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42600B-0532-6829-AB16-A6E52ABCF911}"/>
              </a:ext>
            </a:extLst>
          </p:cNvPr>
          <p:cNvGrpSpPr/>
          <p:nvPr/>
        </p:nvGrpSpPr>
        <p:grpSpPr>
          <a:xfrm>
            <a:off x="1" y="515993"/>
            <a:ext cx="1904214" cy="369332"/>
            <a:chOff x="734699" y="704529"/>
            <a:chExt cx="2695575" cy="369332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51AF8AB-79BA-830F-5B69-471E3DD4AF18}"/>
                </a:ext>
              </a:extLst>
            </p:cNvPr>
            <p:cNvCxnSpPr>
              <a:cxnSpLocks/>
            </p:cNvCxnSpPr>
            <p:nvPr/>
          </p:nvCxnSpPr>
          <p:spPr>
            <a:xfrm>
              <a:off x="734699" y="1073861"/>
              <a:ext cx="2695575" cy="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858286-9869-F761-C638-19A932CBDCD6}"/>
                </a:ext>
              </a:extLst>
            </p:cNvPr>
            <p:cNvSpPr txBox="1"/>
            <p:nvPr/>
          </p:nvSpPr>
          <p:spPr>
            <a:xfrm>
              <a:off x="837029" y="704529"/>
              <a:ext cx="2593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국민체 Regular" panose="02020600000000000000" pitchFamily="18" charset="-127"/>
                  <a:ea typeface="국민체 Regular" panose="02020600000000000000" pitchFamily="18" charset="-127"/>
                  <a:cs typeface="+mn-cs"/>
                </a:rPr>
                <a:t>프로젝트 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188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9873" y="1306411"/>
            <a:ext cx="10854779" cy="5770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-C 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언어 입문 </a:t>
            </a:r>
            <a:r>
              <a:rPr kumimoji="0" lang="ko-KR" altLang="en-US" sz="1400" b="0" i="0" u="none" strike="noStrike" kern="1200" cap="none" spc="-150" normalizeH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endParaRPr kumimoji="0" lang="en-US" altLang="ko-KR" sz="1400" b="0" i="0" u="none" strike="noStrike" kern="1200" cap="none" spc="-150" normalizeH="0" noProof="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ko-KR" altLang="en-US" sz="1400" b="0" i="0" u="none" strike="noStrike" kern="1200" cap="none" spc="-150" normalizeH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저자</a:t>
            </a:r>
            <a:r>
              <a:rPr kumimoji="0" lang="en-US" altLang="ko-KR" sz="1400" b="0" i="0" u="none" strike="noStrike" kern="1200" cap="none" spc="-150" normalizeH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:  </a:t>
            </a:r>
            <a:r>
              <a:rPr kumimoji="0" lang="ko-KR" altLang="en-US" sz="1400" b="0" i="0" u="none" strike="noStrike" kern="1200" cap="none" spc="-150" normalizeH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김성현  </a:t>
            </a:r>
            <a:endParaRPr kumimoji="0" lang="en-US" altLang="ko-KR" sz="1400" b="0" i="0" u="none" strike="noStrike" kern="1200" cap="none" spc="-150" normalizeH="0" noProof="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ko-KR" altLang="en-US" sz="1400" b="0" i="0" u="none" strike="noStrike" kern="1200" cap="none" spc="-150" normalizeH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출판사 </a:t>
            </a:r>
            <a:r>
              <a:rPr kumimoji="0" lang="ko-KR" altLang="en-US" sz="1400" b="0" i="0" u="none" strike="noStrike" kern="1200" cap="none" spc="-150" normalizeH="0" noProof="0" dirty="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이지스퍼블리싱</a:t>
            </a:r>
            <a:r>
              <a:rPr kumimoji="0" lang="ko-KR" altLang="en-US" sz="1400" b="0" i="0" u="none" strike="noStrike" kern="1200" cap="none" spc="-150" normalizeH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 </a:t>
            </a: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400" dirty="0">
                <a:hlinkClick r:id="rId2"/>
              </a:rPr>
              <a:t>싸니까 믿으니까 인터파크도서 </a:t>
            </a:r>
            <a:r>
              <a:rPr lang="en-US" altLang="ko-KR" sz="1400" dirty="0">
                <a:hlinkClick r:id="rId2"/>
              </a:rPr>
              <a:t>- Do it! C</a:t>
            </a:r>
            <a:r>
              <a:rPr lang="ko-KR" altLang="en-US" sz="1400" dirty="0">
                <a:hlinkClick r:id="rId2"/>
              </a:rPr>
              <a:t>언어 입문 </a:t>
            </a:r>
            <a:r>
              <a:rPr lang="en-US" altLang="ko-KR" sz="1400" dirty="0">
                <a:hlinkClick r:id="rId2"/>
              </a:rPr>
              <a:t>(interpark.com)</a:t>
            </a: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)</a:t>
            </a:r>
            <a:endParaRPr kumimoji="0" lang="en-US" altLang="ko-KR" sz="1400" b="0" i="0" u="none" strike="noStrike" kern="1200" cap="none" spc="-150" normalizeH="0" baseline="0" noProof="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altLang="ko-KR" sz="1400" spc="-15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혼자 공부하는 </a:t>
            </a:r>
            <a:r>
              <a:rPr lang="ko-KR" altLang="en-US" sz="1400" spc="-150" dirty="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파이썬</a:t>
            </a:r>
            <a:r>
              <a:rPr lang="ko-KR" altLang="en-US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endParaRPr lang="en-US" altLang="ko-KR" sz="1400" spc="-15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저자</a:t>
            </a: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윤인성</a:t>
            </a:r>
            <a:r>
              <a:rPr lang="ko-KR" altLang="en-US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endParaRPr lang="en-US" altLang="ko-KR" sz="1400" spc="-15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출판사</a:t>
            </a: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한빛 미디어 </a:t>
            </a: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400" dirty="0">
                <a:hlinkClick r:id="rId3"/>
              </a:rPr>
              <a:t>싸니까 믿으니까 인터파크도서 </a:t>
            </a:r>
            <a:r>
              <a:rPr lang="en-US" altLang="ko-KR" sz="1400" dirty="0">
                <a:hlinkClick r:id="rId3"/>
              </a:rPr>
              <a:t>- </a:t>
            </a:r>
            <a:r>
              <a:rPr lang="ko-KR" altLang="en-US" sz="1400" dirty="0">
                <a:hlinkClick r:id="rId3"/>
              </a:rPr>
              <a:t>혼자 공부하는 </a:t>
            </a:r>
            <a:r>
              <a:rPr lang="ko-KR" altLang="en-US" sz="1400" dirty="0" err="1">
                <a:hlinkClick r:id="rId3"/>
              </a:rPr>
              <a:t>파이썬</a:t>
            </a:r>
            <a:r>
              <a:rPr lang="ko-KR" altLang="en-US" sz="1400" dirty="0">
                <a:hlinkClick r:id="rId3"/>
              </a:rPr>
              <a:t> </a:t>
            </a:r>
            <a:r>
              <a:rPr lang="en-US" altLang="ko-KR" sz="1400" dirty="0">
                <a:hlinkClick r:id="rId3"/>
              </a:rPr>
              <a:t>(interpark.com)</a:t>
            </a: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-150" normalizeH="0" baseline="0" noProof="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-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알기 쉬운 </a:t>
            </a:r>
            <a:r>
              <a:rPr kumimoji="0" lang="ko-KR" altLang="en-US" sz="1400" b="0" i="0" u="none" strike="noStrike" kern="1200" cap="none" spc="-150" normalizeH="0" baseline="0" noProof="0" dirty="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파이썬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SQL</a:t>
            </a:r>
            <a:r>
              <a:rPr kumimoji="0" lang="en-US" altLang="ko-KR" sz="1400" b="0" i="0" u="none" strike="noStrike" kern="1200" cap="none" spc="-150" normalizeH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  <a:r>
              <a:rPr kumimoji="0" lang="ko-KR" altLang="en-US" sz="1400" b="0" i="0" u="none" strike="noStrike" kern="1200" cap="none" spc="-150" normalizeH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코딩하기  </a:t>
            </a:r>
            <a:endParaRPr kumimoji="0" lang="en-US" altLang="ko-KR" sz="1400" b="0" i="0" u="none" strike="noStrike" kern="1200" cap="none" spc="-150" normalizeH="0" noProof="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 spc="-150" baseline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저자</a:t>
            </a:r>
            <a:r>
              <a:rPr lang="en-US" altLang="ko-KR" sz="1400" spc="-150" baseline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baseline="0" dirty="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정현희</a:t>
            </a:r>
            <a:r>
              <a:rPr lang="ko-KR" altLang="en-US" sz="1400" spc="-150" baseline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endParaRPr lang="en-US" altLang="ko-KR" sz="1400" spc="-150" baseline="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ko-KR" altLang="en-US" sz="1400" b="0" i="0" u="none" strike="noStrike" kern="1200" cap="none" spc="-150" normalizeH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출판사</a:t>
            </a:r>
            <a:r>
              <a:rPr kumimoji="0" lang="en-US" altLang="ko-KR" sz="1400" b="0" i="0" u="none" strike="noStrike" kern="1200" cap="none" spc="-150" normalizeH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: </a:t>
            </a:r>
            <a:r>
              <a:rPr kumimoji="0" lang="ko-KR" altLang="en-US" sz="1400" b="0" i="0" u="none" strike="noStrike" kern="1200" cap="none" spc="-150" normalizeH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크라운출판사</a:t>
            </a:r>
            <a:r>
              <a:rPr kumimoji="0" lang="en-US" altLang="ko-KR" sz="1400" b="0" i="0" u="none" strike="noStrike" kern="1200" cap="none" spc="-150" normalizeH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(</a:t>
            </a:r>
            <a:r>
              <a:rPr lang="ko-KR" altLang="en-US" sz="1400" dirty="0">
                <a:hlinkClick r:id="rId4"/>
              </a:rPr>
              <a:t>싸니까 믿으니까 인터파크도서 </a:t>
            </a:r>
            <a:r>
              <a:rPr lang="en-US" altLang="ko-KR" sz="1400" dirty="0">
                <a:hlinkClick r:id="rId4"/>
              </a:rPr>
              <a:t>(interpark.com)</a:t>
            </a:r>
            <a:r>
              <a:rPr kumimoji="0" lang="en-US" altLang="ko-KR" sz="1400" b="0" i="0" u="none" strike="noStrike" kern="1200" cap="none" spc="-150" normalizeH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) 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 spc="-150" baseline="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리눅스와 함께 하는 </a:t>
            </a:r>
            <a:r>
              <a:rPr lang="ko-KR" altLang="en-US" sz="1400" spc="-150" dirty="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라즈베리</a:t>
            </a:r>
            <a:r>
              <a:rPr lang="ko-KR" altLang="en-US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파이 </a:t>
            </a:r>
            <a:endParaRPr lang="en-US" altLang="ko-KR" sz="1400" spc="-15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저자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: 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피터 </a:t>
            </a:r>
            <a:r>
              <a:rPr kumimoji="0" lang="ko-KR" altLang="en-US" sz="1400" b="0" i="0" u="none" strike="noStrike" kern="1200" cap="none" spc="-150" normalizeH="0" baseline="0" noProof="0" dirty="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멤브리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&amp;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</a:rPr>
              <a:t>데이비드 하우스 </a:t>
            </a:r>
            <a:endParaRPr kumimoji="0" lang="en-US" altLang="ko-KR" sz="1400" b="0" i="0" u="none" strike="noStrike" kern="1200" cap="none" spc="-150" normalizeH="0" baseline="0" noProof="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 spc="-150" dirty="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출산사</a:t>
            </a: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:</a:t>
            </a:r>
            <a:r>
              <a:rPr lang="ko-KR" altLang="en-US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spc="-150" dirty="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제이펍</a:t>
            </a:r>
            <a:r>
              <a:rPr lang="ko-KR" altLang="en-US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400" dirty="0">
                <a:hlinkClick r:id="rId5"/>
              </a:rPr>
              <a:t>리눅스와 함께하는 </a:t>
            </a:r>
            <a:r>
              <a:rPr lang="ko-KR" altLang="en-US" sz="1400" dirty="0" err="1">
                <a:hlinkClick r:id="rId5"/>
              </a:rPr>
              <a:t>라즈베리</a:t>
            </a:r>
            <a:r>
              <a:rPr lang="ko-KR" altLang="en-US" sz="1400" dirty="0">
                <a:hlinkClick r:id="rId5"/>
              </a:rPr>
              <a:t> 파이 </a:t>
            </a:r>
            <a:r>
              <a:rPr lang="en-US" altLang="ko-KR" sz="1400" dirty="0">
                <a:hlinkClick r:id="rId5"/>
              </a:rPr>
              <a:t>- YES24</a:t>
            </a: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) </a:t>
            </a:r>
            <a:endParaRPr kumimoji="0" lang="en-US" altLang="ko-KR" sz="1400" b="0" i="0" u="none" strike="noStrike" kern="1200" cap="none" spc="-150" normalizeH="0" baseline="0" noProof="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-150" normalizeH="0" baseline="0" noProof="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842190" y="313361"/>
            <a:ext cx="1415772" cy="830997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참고문헌</a:t>
            </a:r>
            <a:endParaRPr lang="en-US" altLang="ko-KR" sz="2400" dirty="0">
              <a:ln>
                <a:solidFill>
                  <a:srgbClr val="FE431E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rgbClr val="FE431E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3027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092125" y="1259843"/>
            <a:ext cx="1085477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-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점프 투 플라스크 </a:t>
            </a:r>
            <a:endParaRPr kumimoji="0" lang="en-US" altLang="ko-KR" sz="1400" b="0" i="0" u="none" strike="noStrike" kern="1200" cap="none" spc="-150" normalizeH="0" baseline="0" noProof="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저자</a:t>
            </a: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박응용</a:t>
            </a:r>
            <a:r>
              <a:rPr lang="ko-KR" altLang="en-US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endParaRPr lang="en-US" altLang="ko-KR" sz="1400" spc="-15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출판사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-150" normalizeH="0" baseline="0" noProof="0" dirty="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이지스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퍼블리싱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en-US" altLang="ko-KR" sz="1600" dirty="0">
                <a:hlinkClick r:id="rId2"/>
              </a:rPr>
              <a:t>Do it! </a:t>
            </a:r>
            <a:r>
              <a:rPr lang="ko-KR" altLang="en-US" sz="1600" dirty="0">
                <a:hlinkClick r:id="rId2"/>
              </a:rPr>
              <a:t>점프 투 플라스크 </a:t>
            </a:r>
            <a:r>
              <a:rPr lang="en-US" altLang="ko-KR" sz="1600" dirty="0">
                <a:hlinkClick r:id="rId2"/>
              </a:rPr>
              <a:t>- YES24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600" spc="-15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-</a:t>
            </a:r>
            <a:r>
              <a:rPr lang="en-US" altLang="ko-KR" sz="1400" spc="-150" dirty="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Atmega</a:t>
            </a: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328 </a:t>
            </a:r>
            <a:r>
              <a:rPr lang="ko-KR" altLang="en-US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프로그래밍 </a:t>
            </a:r>
            <a:endParaRPr lang="en-US" altLang="ko-KR" sz="1400" spc="-15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저자</a:t>
            </a: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:  </a:t>
            </a:r>
            <a:r>
              <a:rPr lang="ko-KR" altLang="en-US" sz="1400" spc="-150" dirty="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허경용</a:t>
            </a:r>
            <a:r>
              <a:rPr lang="ko-KR" altLang="en-US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endParaRPr lang="en-US" altLang="ko-KR" sz="1400" spc="-15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출판사</a:t>
            </a: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:</a:t>
            </a:r>
            <a:r>
              <a:rPr lang="ko-KR" altLang="en-US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spc="-150" dirty="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제이펍</a:t>
            </a: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400" dirty="0">
                <a:hlinkClick r:id="rId3"/>
              </a:rPr>
              <a:t>ATmega328 </a:t>
            </a:r>
            <a:r>
              <a:rPr lang="ko-KR" altLang="en-US" sz="1400" dirty="0">
                <a:hlinkClick r:id="rId3"/>
              </a:rPr>
              <a:t>프로그래밍 </a:t>
            </a:r>
            <a:r>
              <a:rPr lang="en-US" altLang="ko-KR" sz="1400" dirty="0">
                <a:hlinkClick r:id="rId3"/>
              </a:rPr>
              <a:t>: </a:t>
            </a:r>
            <a:r>
              <a:rPr lang="ko-KR" altLang="en-US" sz="1400" dirty="0">
                <a:hlinkClick r:id="rId3"/>
              </a:rPr>
              <a:t>네이버 도서 </a:t>
            </a:r>
            <a:r>
              <a:rPr lang="en-US" altLang="ko-KR" sz="1400" dirty="0">
                <a:hlinkClick r:id="rId3"/>
              </a:rPr>
              <a:t>(naver.com)</a:t>
            </a: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600" spc="-15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lang="ko-KR" altLang="en-US" sz="1400" spc="-150" dirty="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파이썬으로</a:t>
            </a:r>
            <a:r>
              <a:rPr lang="ko-KR" altLang="en-US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만드는 나만의 </a:t>
            </a: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GUI</a:t>
            </a:r>
            <a:r>
              <a:rPr lang="ko-KR" altLang="en-US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프로그램 </a:t>
            </a:r>
            <a:endParaRPr lang="en-US" altLang="ko-KR" sz="1400" spc="-15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저자</a:t>
            </a: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spc="-150" dirty="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김민휘</a:t>
            </a:r>
            <a:r>
              <a:rPr lang="ko-KR" altLang="en-US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endParaRPr lang="en-US" altLang="ko-KR" sz="1400" spc="-15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E-Book (</a:t>
            </a:r>
            <a:r>
              <a:rPr lang="ko-KR" altLang="en-US" sz="1400" dirty="0">
                <a:hlinkClick r:id="rId4"/>
              </a:rPr>
              <a:t>알라딘</a:t>
            </a:r>
            <a:r>
              <a:rPr lang="en-US" altLang="ko-KR" sz="1400" dirty="0">
                <a:hlinkClick r:id="rId4"/>
              </a:rPr>
              <a:t>: [</a:t>
            </a:r>
            <a:r>
              <a:rPr lang="ko-KR" altLang="en-US" sz="1400" dirty="0">
                <a:hlinkClick r:id="rId4"/>
              </a:rPr>
              <a:t>전자책</a:t>
            </a:r>
            <a:r>
              <a:rPr lang="en-US" altLang="ko-KR" sz="1400" dirty="0">
                <a:hlinkClick r:id="rId4"/>
              </a:rPr>
              <a:t>] PyQt5 Tutorial - </a:t>
            </a:r>
            <a:r>
              <a:rPr lang="ko-KR" altLang="en-US" sz="1400" dirty="0" err="1">
                <a:hlinkClick r:id="rId4"/>
              </a:rPr>
              <a:t>파이썬으로</a:t>
            </a:r>
            <a:r>
              <a:rPr lang="ko-KR" altLang="en-US" sz="1400" dirty="0">
                <a:hlinkClick r:id="rId4"/>
              </a:rPr>
              <a:t> 만드는 나만의 </a:t>
            </a:r>
            <a:r>
              <a:rPr lang="en-US" altLang="ko-KR" sz="1400" dirty="0">
                <a:hlinkClick r:id="rId4"/>
              </a:rPr>
              <a:t>GUI </a:t>
            </a:r>
            <a:r>
              <a:rPr lang="ko-KR" altLang="en-US" sz="1400" dirty="0">
                <a:hlinkClick r:id="rId4"/>
              </a:rPr>
              <a:t>프로그램 </a:t>
            </a:r>
            <a:r>
              <a:rPr lang="en-US" altLang="ko-KR" sz="1400" dirty="0">
                <a:hlinkClick r:id="rId4"/>
              </a:rPr>
              <a:t>(aladin.co.kr)</a:t>
            </a: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)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4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 spc="-15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-150" normalizeH="0" baseline="0" noProof="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842190" y="313361"/>
            <a:ext cx="1415772" cy="830997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참고문헌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srgbClr val="FE431E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6006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2449" y="163286"/>
            <a:ext cx="11867103" cy="6531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각 삼각형 11"/>
          <p:cNvSpPr/>
          <p:nvPr/>
        </p:nvSpPr>
        <p:spPr>
          <a:xfrm flipH="1">
            <a:off x="162446" y="5428528"/>
            <a:ext cx="11867103" cy="124588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각 삼각형 12"/>
          <p:cNvSpPr/>
          <p:nvPr/>
        </p:nvSpPr>
        <p:spPr>
          <a:xfrm flipH="1">
            <a:off x="6886936" y="4132162"/>
            <a:ext cx="5142611" cy="2542253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각 삼각형 17"/>
          <p:cNvSpPr/>
          <p:nvPr/>
        </p:nvSpPr>
        <p:spPr>
          <a:xfrm rot="10800000" flipH="1" flipV="1">
            <a:off x="162447" y="5995686"/>
            <a:ext cx="11867103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88FF75-3B1E-56D5-772C-4B3E3128C191}"/>
              </a:ext>
            </a:extLst>
          </p:cNvPr>
          <p:cNvGrpSpPr/>
          <p:nvPr/>
        </p:nvGrpSpPr>
        <p:grpSpPr>
          <a:xfrm>
            <a:off x="85084" y="478877"/>
            <a:ext cx="11660499" cy="6056993"/>
            <a:chOff x="154128" y="590550"/>
            <a:chExt cx="11660499" cy="605699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4ACFF32-FB35-C88A-743E-4869F5AF1FF3}"/>
                </a:ext>
              </a:extLst>
            </p:cNvPr>
            <p:cNvSpPr/>
            <p:nvPr/>
          </p:nvSpPr>
          <p:spPr>
            <a:xfrm>
              <a:off x="5916298" y="5500916"/>
              <a:ext cx="5898329" cy="943428"/>
            </a:xfrm>
            <a:prstGeom prst="ellipse">
              <a:avLst/>
            </a:prstGeom>
            <a:gradFill flip="none" rotWithShape="1">
              <a:gsLst>
                <a:gs pos="86000">
                  <a:schemeClr val="tx1">
                    <a:lumMod val="75000"/>
                    <a:lumOff val="25000"/>
                  </a:schemeClr>
                </a:gs>
                <a:gs pos="100000">
                  <a:srgbClr val="A9A9A9"/>
                </a:gs>
              </a:gsLst>
              <a:lin ang="1620000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91F881D-8BFC-FC9F-DCC6-B3C141C38CC6}"/>
                </a:ext>
              </a:extLst>
            </p:cNvPr>
            <p:cNvSpPr/>
            <p:nvPr/>
          </p:nvSpPr>
          <p:spPr>
            <a:xfrm>
              <a:off x="154128" y="5500914"/>
              <a:ext cx="6261186" cy="1146629"/>
            </a:xfrm>
            <a:prstGeom prst="ellipse">
              <a:avLst/>
            </a:prstGeom>
            <a:gradFill flip="none" rotWithShape="1">
              <a:gsLst>
                <a:gs pos="86000">
                  <a:schemeClr val="tx1">
                    <a:lumMod val="75000"/>
                    <a:lumOff val="25000"/>
                  </a:schemeClr>
                </a:gs>
                <a:gs pos="100000">
                  <a:srgbClr val="A9A9A9"/>
                </a:gs>
              </a:gsLst>
              <a:lin ang="1620000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89FDD3-CF3B-FF87-0584-B9F3A303A3F0}"/>
                </a:ext>
              </a:extLst>
            </p:cNvPr>
            <p:cNvSpPr/>
            <p:nvPr/>
          </p:nvSpPr>
          <p:spPr>
            <a:xfrm>
              <a:off x="319314" y="609601"/>
              <a:ext cx="11074400" cy="583474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4FB1D0-1B3F-D56F-E772-78A816BB1336}"/>
                </a:ext>
              </a:extLst>
            </p:cNvPr>
            <p:cNvSpPr/>
            <p:nvPr/>
          </p:nvSpPr>
          <p:spPr>
            <a:xfrm>
              <a:off x="734699" y="590550"/>
              <a:ext cx="5361302" cy="545283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39D02FC-BCDB-2093-8097-2B0872EAA94F}"/>
                </a:ext>
              </a:extLst>
            </p:cNvPr>
            <p:cNvSpPr/>
            <p:nvPr/>
          </p:nvSpPr>
          <p:spPr>
            <a:xfrm>
              <a:off x="6096001" y="590550"/>
              <a:ext cx="5361302" cy="5452836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2E65512-0CAC-4134-D98C-C04FC65DC023}"/>
                </a:ext>
              </a:extLst>
            </p:cNvPr>
            <p:cNvCxnSpPr/>
            <p:nvPr/>
          </p:nvCxnSpPr>
          <p:spPr>
            <a:xfrm>
              <a:off x="6096001" y="590550"/>
              <a:ext cx="0" cy="5452836"/>
            </a:xfrm>
            <a:prstGeom prst="line">
              <a:avLst/>
            </a:prstGeom>
            <a:ln w="6350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4514DC5-F9DB-EE5B-E644-EB9F8271C991}"/>
              </a:ext>
            </a:extLst>
          </p:cNvPr>
          <p:cNvGrpSpPr/>
          <p:nvPr/>
        </p:nvGrpSpPr>
        <p:grpSpPr>
          <a:xfrm>
            <a:off x="1182331" y="1507181"/>
            <a:ext cx="7521339" cy="4066217"/>
            <a:chOff x="2603170" y="1389185"/>
            <a:chExt cx="6908154" cy="4066217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641D793-4160-4B1B-DD0B-F11D5C85730A}"/>
                </a:ext>
              </a:extLst>
            </p:cNvPr>
            <p:cNvGrpSpPr/>
            <p:nvPr/>
          </p:nvGrpSpPr>
          <p:grpSpPr>
            <a:xfrm>
              <a:off x="3445179" y="2203172"/>
              <a:ext cx="4928495" cy="2459177"/>
              <a:chOff x="3178632" y="2311985"/>
              <a:chExt cx="4689162" cy="2339757"/>
            </a:xfrm>
          </p:grpSpPr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65B2E382-2E17-5D7A-42B1-175F1148FE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8047" y="2366890"/>
                <a:ext cx="1199163" cy="1619045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F6817745-0C2E-AF12-2651-79939FC19D72}"/>
                  </a:ext>
                </a:extLst>
              </p:cNvPr>
              <p:cNvCxnSpPr>
                <a:cxnSpLocks/>
                <a:stCxn id="34" idx="6"/>
                <a:endCxn id="35" idx="3"/>
              </p:cNvCxnSpPr>
              <p:nvPr/>
            </p:nvCxnSpPr>
            <p:spPr>
              <a:xfrm flipV="1">
                <a:off x="4513539" y="2637551"/>
                <a:ext cx="2336763" cy="134174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CACEB1C0-B134-F39A-3869-385FA142ED91}"/>
                  </a:ext>
                </a:extLst>
              </p:cNvPr>
              <p:cNvCxnSpPr>
                <a:cxnSpLocks/>
                <a:stCxn id="35" idx="5"/>
                <a:endCxn id="36" idx="5"/>
              </p:cNvCxnSpPr>
              <p:nvPr/>
            </p:nvCxnSpPr>
            <p:spPr>
              <a:xfrm>
                <a:off x="6929964" y="2637551"/>
                <a:ext cx="921333" cy="1997693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84ABF53-06E2-1672-1759-CA225EAB25E5}"/>
                  </a:ext>
                </a:extLst>
              </p:cNvPr>
              <p:cNvSpPr/>
              <p:nvPr/>
            </p:nvSpPr>
            <p:spPr>
              <a:xfrm>
                <a:off x="3178632" y="2311985"/>
                <a:ext cx="112657" cy="11265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28AEAFB-4EF4-ED49-C703-8CA7F26A08F0}"/>
                  </a:ext>
                </a:extLst>
              </p:cNvPr>
              <p:cNvSpPr/>
              <p:nvPr/>
            </p:nvSpPr>
            <p:spPr>
              <a:xfrm>
                <a:off x="4400882" y="3922970"/>
                <a:ext cx="112657" cy="11265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DD182E4-62CC-CE3A-9A4D-007663939DDB}"/>
                  </a:ext>
                </a:extLst>
              </p:cNvPr>
              <p:cNvSpPr/>
              <p:nvPr/>
            </p:nvSpPr>
            <p:spPr>
              <a:xfrm>
                <a:off x="6833804" y="2541392"/>
                <a:ext cx="112657" cy="11265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F40F98D-976D-B7F8-382C-8DE161B17CBC}"/>
                  </a:ext>
                </a:extLst>
              </p:cNvPr>
              <p:cNvSpPr/>
              <p:nvPr/>
            </p:nvSpPr>
            <p:spPr>
              <a:xfrm>
                <a:off x="7755137" y="4539085"/>
                <a:ext cx="112657" cy="11265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823DF4-A0FE-5BFE-63C2-7ABE907D3BF6}"/>
                </a:ext>
              </a:extLst>
            </p:cNvPr>
            <p:cNvSpPr txBox="1"/>
            <p:nvPr/>
          </p:nvSpPr>
          <p:spPr>
            <a:xfrm>
              <a:off x="3060019" y="1694048"/>
              <a:ext cx="974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KoPub돋움체 Bold" panose="02020603020101020101" pitchFamily="18" charset="-127"/>
                </a:rPr>
                <a:t>POINT 1.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595D24-7BAA-AA8D-FA2A-C1C321D42820}"/>
                </a:ext>
              </a:extLst>
            </p:cNvPr>
            <p:cNvSpPr txBox="1"/>
            <p:nvPr/>
          </p:nvSpPr>
          <p:spPr>
            <a:xfrm>
              <a:off x="4286313" y="4143400"/>
              <a:ext cx="1005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KoPub돋움체 Bold" panose="02020603020101020101" pitchFamily="18" charset="-127"/>
                </a:rPr>
                <a:t>POINT 2.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867D04-97A0-95E0-4721-E1E9B1D86DB2}"/>
                </a:ext>
              </a:extLst>
            </p:cNvPr>
            <p:cNvSpPr txBox="1"/>
            <p:nvPr/>
          </p:nvSpPr>
          <p:spPr>
            <a:xfrm>
              <a:off x="6942702" y="2010281"/>
              <a:ext cx="1013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KoPub돋움체 Bold" panose="02020603020101020101" pitchFamily="18" charset="-127"/>
                </a:rPr>
                <a:t>POINT 3.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202DA6-8908-6A51-6C64-0B5B046312B5}"/>
                </a:ext>
              </a:extLst>
            </p:cNvPr>
            <p:cNvSpPr txBox="1"/>
            <p:nvPr/>
          </p:nvSpPr>
          <p:spPr>
            <a:xfrm>
              <a:off x="7808546" y="4758073"/>
              <a:ext cx="10054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KoPub돋움체 Bold" panose="02020603020101020101" pitchFamily="18" charset="-127"/>
                </a:rPr>
                <a:t>POINT 4.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9B025A-EA90-A1A2-3B6D-E13A8B6C819E}"/>
                </a:ext>
              </a:extLst>
            </p:cNvPr>
            <p:cNvSpPr txBox="1"/>
            <p:nvPr/>
          </p:nvSpPr>
          <p:spPr>
            <a:xfrm>
              <a:off x="2603170" y="1389185"/>
              <a:ext cx="1802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국민체 Bold" panose="02020800000000000000" pitchFamily="18" charset="-127"/>
                  <a:ea typeface="국민체 Bold" panose="02020800000000000000" pitchFamily="18" charset="-127"/>
                </a:rPr>
                <a:t>프로젝트 개요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89990C-614E-356F-44CC-966D196D1065}"/>
                </a:ext>
              </a:extLst>
            </p:cNvPr>
            <p:cNvSpPr txBox="1"/>
            <p:nvPr/>
          </p:nvSpPr>
          <p:spPr>
            <a:xfrm>
              <a:off x="3314427" y="4478042"/>
              <a:ext cx="2949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국민체 Bold" panose="02020800000000000000" pitchFamily="18" charset="-127"/>
                  <a:ea typeface="국민체 Bold" panose="02020800000000000000" pitchFamily="18" charset="-127"/>
                </a:rPr>
                <a:t>전반적 프로세스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1D5A36-09B5-0912-1B75-7CA7C4BEBBD3}"/>
                </a:ext>
              </a:extLst>
            </p:cNvPr>
            <p:cNvSpPr txBox="1"/>
            <p:nvPr/>
          </p:nvSpPr>
          <p:spPr>
            <a:xfrm>
              <a:off x="5710508" y="1674884"/>
              <a:ext cx="3322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국민체 Bold" panose="02020800000000000000" pitchFamily="18" charset="-127"/>
                  <a:ea typeface="국민체 Bold" panose="02020800000000000000" pitchFamily="18" charset="-127"/>
                </a:rPr>
                <a:t>프로젝트 수행 절차 및 방법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12FABF-6AE5-1541-0C84-00C3BFA44809}"/>
                </a:ext>
              </a:extLst>
            </p:cNvPr>
            <p:cNvSpPr txBox="1"/>
            <p:nvPr/>
          </p:nvSpPr>
          <p:spPr>
            <a:xfrm>
              <a:off x="7075933" y="5055292"/>
              <a:ext cx="2435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국민체 Bold" panose="02020800000000000000" pitchFamily="18" charset="-127"/>
                  <a:ea typeface="국민체 Bold" panose="02020800000000000000" pitchFamily="18" charset="-127"/>
                </a:rPr>
                <a:t>프로젝트 수행 결과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12883C4-A0D7-52AF-B71F-CCAD61BB9240}"/>
              </a:ext>
            </a:extLst>
          </p:cNvPr>
          <p:cNvSpPr txBox="1"/>
          <p:nvPr/>
        </p:nvSpPr>
        <p:spPr>
          <a:xfrm>
            <a:off x="1359006" y="628903"/>
            <a:ext cx="1169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목</a:t>
            </a:r>
            <a:r>
              <a:rPr lang="ko-KR" altLang="en-US" sz="3200" dirty="0">
                <a:latin typeface="Impact" panose="020B0806030902050204" pitchFamily="34" charset="0"/>
                <a:ea typeface="HY견고딕" panose="02030600000101010101" pitchFamily="18" charset="-127"/>
              </a:rPr>
              <a:t>차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8BB58FF-4377-863B-C369-04DF65F698EA}"/>
              </a:ext>
            </a:extLst>
          </p:cNvPr>
          <p:cNvCxnSpPr/>
          <p:nvPr/>
        </p:nvCxnSpPr>
        <p:spPr>
          <a:xfrm>
            <a:off x="1023453" y="1130887"/>
            <a:ext cx="173622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072C25C4-1AA4-6624-36DF-75029B3BBFF6}"/>
              </a:ext>
            </a:extLst>
          </p:cNvPr>
          <p:cNvSpPr/>
          <p:nvPr/>
        </p:nvSpPr>
        <p:spPr>
          <a:xfrm>
            <a:off x="8923499" y="2544944"/>
            <a:ext cx="128917" cy="118407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14027C5-24D0-2E18-9047-0A2CCC2FA934}"/>
              </a:ext>
            </a:extLst>
          </p:cNvPr>
          <p:cNvCxnSpPr>
            <a:cxnSpLocks/>
            <a:stCxn id="44" idx="4"/>
            <a:endCxn id="36" idx="7"/>
          </p:cNvCxnSpPr>
          <p:nvPr/>
        </p:nvCxnSpPr>
        <p:spPr>
          <a:xfrm flipH="1">
            <a:off x="7446161" y="2663351"/>
            <a:ext cx="1541797" cy="201592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2F0B27B-3E1F-6D4A-7AC4-D30ED9699714}"/>
              </a:ext>
            </a:extLst>
          </p:cNvPr>
          <p:cNvSpPr txBox="1"/>
          <p:nvPr/>
        </p:nvSpPr>
        <p:spPr>
          <a:xfrm>
            <a:off x="8918721" y="2829605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POINT 5.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DDA61E-33BB-1217-D1E0-470B1F4BE03E}"/>
              </a:ext>
            </a:extLst>
          </p:cNvPr>
          <p:cNvSpPr txBox="1"/>
          <p:nvPr/>
        </p:nvSpPr>
        <p:spPr>
          <a:xfrm>
            <a:off x="8135069" y="3195569"/>
            <a:ext cx="2651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국민체 Bold" panose="02020800000000000000" pitchFamily="18" charset="-127"/>
                <a:ea typeface="국민체 Bold" panose="02020800000000000000" pitchFamily="18" charset="-127"/>
              </a:rPr>
              <a:t>자체평가 의견</a:t>
            </a:r>
          </a:p>
        </p:txBody>
      </p:sp>
    </p:spTree>
    <p:extLst>
      <p:ext uri="{BB962C8B-B14F-4D97-AF65-F5344CB8AC3E}">
        <p14:creationId xmlns:p14="http://schemas.microsoft.com/office/powerpoint/2010/main" val="67549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 의견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7176664-56D0-46B1-B9ED-8FAB57D4549A}"/>
              </a:ext>
            </a:extLst>
          </p:cNvPr>
          <p:cNvGrpSpPr/>
          <p:nvPr/>
        </p:nvGrpSpPr>
        <p:grpSpPr>
          <a:xfrm>
            <a:off x="0" y="435782"/>
            <a:ext cx="2832121" cy="449543"/>
            <a:chOff x="734699" y="624318"/>
            <a:chExt cx="2832121" cy="449543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BA9D2A4-DEA5-4453-ACF8-7CE9686FF0B3}"/>
                </a:ext>
              </a:extLst>
            </p:cNvPr>
            <p:cNvCxnSpPr>
              <a:cxnSpLocks/>
            </p:cNvCxnSpPr>
            <p:nvPr/>
          </p:nvCxnSpPr>
          <p:spPr>
            <a:xfrm>
              <a:off x="734699" y="1073861"/>
              <a:ext cx="2695575" cy="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7BACB6-7B30-414A-A4A1-6CB681B2BA3B}"/>
                </a:ext>
              </a:extLst>
            </p:cNvPr>
            <p:cNvSpPr txBox="1"/>
            <p:nvPr/>
          </p:nvSpPr>
          <p:spPr>
            <a:xfrm>
              <a:off x="837030" y="624318"/>
              <a:ext cx="974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Impact" panose="020B0806030902050204" pitchFamily="34" charset="0"/>
                  <a:ea typeface="KoPub돋움체 Bold" panose="02020603020101020101" pitchFamily="18" charset="-127"/>
                  <a:cs typeface="+mn-cs"/>
                </a:rPr>
                <a:t>P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Impact" panose="020B0806030902050204" pitchFamily="34" charset="0"/>
                  <a:ea typeface="KoPub돋움체 Bold" panose="02020603020101020101" pitchFamily="18" charset="-127"/>
                  <a:cs typeface="+mn-cs"/>
                </a:rPr>
                <a:t>OINT 1.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CAFB08-7DF5-4702-BB61-8E8B76FEEFA3}"/>
                </a:ext>
              </a:extLst>
            </p:cNvPr>
            <p:cNvSpPr txBox="1"/>
            <p:nvPr/>
          </p:nvSpPr>
          <p:spPr>
            <a:xfrm>
              <a:off x="1764397" y="639707"/>
              <a:ext cx="180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국민체 Regular" panose="02020600000000000000" pitchFamily="18" charset="-127"/>
                  <a:ea typeface="국민체 Regular" panose="02020600000000000000" pitchFamily="18" charset="-127"/>
                  <a:cs typeface="+mn-cs"/>
                </a:rPr>
                <a:t>프로젝트 개요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F62E551-EEC4-688E-0EBA-59E53F8EACD1}"/>
              </a:ext>
            </a:extLst>
          </p:cNvPr>
          <p:cNvSpPr txBox="1"/>
          <p:nvPr/>
        </p:nvSpPr>
        <p:spPr>
          <a:xfrm>
            <a:off x="1011269" y="1389313"/>
            <a:ext cx="86049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왜 스마트 팜을 하였나</a:t>
            </a:r>
            <a:r>
              <a:rPr lang="en-US" altLang="ko-KR" sz="2800" b="1" spc="-15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?</a:t>
            </a:r>
            <a:endParaRPr kumimoji="0" lang="en-US" altLang="ko-KR" sz="28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2550A7-70A3-FEAC-8157-8D5A5F805319}"/>
              </a:ext>
            </a:extLst>
          </p:cNvPr>
          <p:cNvSpPr txBox="1"/>
          <p:nvPr/>
        </p:nvSpPr>
        <p:spPr>
          <a:xfrm>
            <a:off x="507213" y="1361178"/>
            <a:ext cx="50405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  <a:endParaRPr kumimoji="0" lang="ko-KR" altLang="en-US" sz="2800" b="1" i="0" u="none" strike="noStrike" kern="1200" cap="none" spc="0" normalizeH="0" baseline="0" noProof="0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rgbClr val="E7E6E6">
                    <a:lumMod val="90000"/>
                  </a:srgb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3DFC8D-1FD8-7C17-78F3-A7FC7D0EE304}"/>
              </a:ext>
            </a:extLst>
          </p:cNvPr>
          <p:cNvSpPr/>
          <p:nvPr/>
        </p:nvSpPr>
        <p:spPr>
          <a:xfrm>
            <a:off x="800177" y="2663485"/>
            <a:ext cx="97205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lang="en-US" altLang="ko-KR" sz="2000" spc="-15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ko-KR" altLang="en-US" sz="2000" spc="-15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시스템을 접목시킬 수 있는 물건 중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스마트 팜이 가장 적합하다고 생각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2000" spc="-15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2.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태양광을 사용하는 우리의 학습목표와 </a:t>
            </a:r>
            <a:r>
              <a:rPr kumimoji="0" lang="ko-KR" altLang="en-US" sz="2000" b="0" i="0" u="none" strike="noStrike" kern="1200" cap="none" spc="-15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스마트팜은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어느정도 합치되는 바가 있다고 생각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2000" spc="-15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(</a:t>
            </a:r>
            <a:r>
              <a:rPr lang="ko-KR" altLang="en-US" sz="2000" spc="-15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팜은 주로 외부에 설치가 되며</a:t>
            </a:r>
            <a:r>
              <a:rPr lang="en-US" altLang="ko-KR" sz="2000" spc="-15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spc="-15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외부의 환경은 태양광발전에 도움이 됨</a:t>
            </a:r>
            <a:r>
              <a:rPr lang="en-US" altLang="ko-KR" sz="2000" spc="-15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altLang="ko-KR" sz="2000" spc="-150" dirty="0"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2000" spc="-15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3.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현재 사용자는 장소와 시간이 제한 되어있기 때문에 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  자연과 친해지기 </a:t>
            </a:r>
            <a:r>
              <a:rPr lang="ko-KR" altLang="en-US" sz="2000" spc="-150" dirty="0">
                <a:solidFill>
                  <a:srgbClr val="E7E6E6">
                    <a:lumMod val="25000"/>
                  </a:srgbClr>
                </a:solidFill>
                <a:latin typeface="+mj-ea"/>
                <a:ea typeface="+mj-ea"/>
              </a:rPr>
              <a:t>쉽지 않지만</a:t>
            </a:r>
            <a:r>
              <a:rPr lang="en-US" altLang="ko-KR" sz="2000" spc="-150" dirty="0">
                <a:solidFill>
                  <a:srgbClr val="E7E6E6">
                    <a:lumMod val="25000"/>
                  </a:srgbClr>
                </a:solidFill>
                <a:latin typeface="+mj-ea"/>
                <a:ea typeface="+mj-ea"/>
              </a:rPr>
              <a:t>,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2000" spc="-150" dirty="0">
                <a:solidFill>
                  <a:srgbClr val="E7E6E6">
                    <a:lumMod val="25000"/>
                  </a:srgbClr>
                </a:solidFill>
                <a:latin typeface="+mj-ea"/>
                <a:ea typeface="+mj-ea"/>
              </a:rPr>
              <a:t>   </a:t>
            </a:r>
            <a:r>
              <a:rPr lang="ko-KR" altLang="en-US" sz="2000" spc="-150" dirty="0">
                <a:solidFill>
                  <a:srgbClr val="E7E6E6">
                    <a:lumMod val="25000"/>
                  </a:srgbClr>
                </a:solidFill>
                <a:latin typeface="+mj-ea"/>
                <a:ea typeface="+mj-ea"/>
              </a:rPr>
              <a:t>스마트 팜은 소형화가 가능하기에 이러한 문제를 극복 가능하며</a:t>
            </a:r>
            <a:r>
              <a:rPr lang="en-US" altLang="ko-KR" sz="2000" spc="-150" dirty="0">
                <a:solidFill>
                  <a:srgbClr val="E7E6E6">
                    <a:lumMod val="25000"/>
                  </a:srgbClr>
                </a:solidFill>
                <a:latin typeface="+mj-ea"/>
                <a:ea typeface="+mj-ea"/>
              </a:rPr>
              <a:t>,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2000" spc="-150" dirty="0">
                <a:solidFill>
                  <a:srgbClr val="E7E6E6">
                    <a:lumMod val="25000"/>
                  </a:srgbClr>
                </a:solidFill>
                <a:latin typeface="+mj-ea"/>
                <a:ea typeface="+mj-ea"/>
              </a:rPr>
              <a:t>   </a:t>
            </a:r>
            <a:r>
              <a:rPr lang="ko-KR" altLang="en-US" sz="2000" spc="-150" dirty="0">
                <a:solidFill>
                  <a:srgbClr val="E7E6E6">
                    <a:lumMod val="25000"/>
                  </a:srgbClr>
                </a:solidFill>
                <a:latin typeface="+mj-ea"/>
                <a:ea typeface="+mj-ea"/>
              </a:rPr>
              <a:t>가까운 미래에 효용이 분명 있다고 생각</a:t>
            </a:r>
            <a:r>
              <a:rPr lang="en-US" altLang="ko-KR" sz="2000" spc="-150" dirty="0">
                <a:solidFill>
                  <a:srgbClr val="E7E6E6">
                    <a:lumMod val="25000"/>
                  </a:srgbClr>
                </a:solidFill>
                <a:latin typeface="+mj-ea"/>
                <a:ea typeface="+mj-ea"/>
              </a:rPr>
              <a:t>.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altLang="ko-KR" sz="2000" spc="-150" dirty="0"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altLang="ko-KR" sz="1600" spc="-150" dirty="0"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119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그림 1058">
            <a:extLst>
              <a:ext uri="{FF2B5EF4-FFF2-40B4-BE49-F238E27FC236}">
                <a16:creationId xmlns:a16="http://schemas.microsoft.com/office/drawing/2014/main" id="{1AFE4F0F-3C4C-3B3F-2400-D4CEEDAEF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213" y="4234298"/>
            <a:ext cx="1342300" cy="1342300"/>
          </a:xfrm>
          <a:prstGeom prst="rect">
            <a:avLst/>
          </a:prstGeom>
        </p:spPr>
      </p:pic>
      <p:pic>
        <p:nvPicPr>
          <p:cNvPr id="1032" name="그림 1031">
            <a:extLst>
              <a:ext uri="{FF2B5EF4-FFF2-40B4-BE49-F238E27FC236}">
                <a16:creationId xmlns:a16="http://schemas.microsoft.com/office/drawing/2014/main" id="{F4E79E90-84B7-1E7B-6CB9-827A6C672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8" y="2601714"/>
            <a:ext cx="2131362" cy="110013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F07D3F-0946-492D-B503-4E58BCB8C7C7}"/>
              </a:ext>
            </a:extLst>
          </p:cNvPr>
          <p:cNvSpPr/>
          <p:nvPr/>
        </p:nvSpPr>
        <p:spPr>
          <a:xfrm>
            <a:off x="353079" y="1207210"/>
            <a:ext cx="3296239" cy="64728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en-US" altLang="ko-KR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lang="en-US" altLang="ko-KR" sz="1600" b="1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개요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프로젝트 수행 결과 </a:t>
            </a:r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자체 평가 의견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376226F-043C-40AC-3860-E879F2329C45}"/>
              </a:ext>
            </a:extLst>
          </p:cNvPr>
          <p:cNvCxnSpPr>
            <a:cxnSpLocks/>
            <a:stCxn id="1032" idx="2"/>
          </p:cNvCxnSpPr>
          <p:nvPr/>
        </p:nvCxnSpPr>
        <p:spPr>
          <a:xfrm flipH="1">
            <a:off x="1347787" y="3701851"/>
            <a:ext cx="348282" cy="62285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57F8B957-A4D4-84FA-CBB4-045894635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772" y="1919822"/>
            <a:ext cx="1133475" cy="11334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AA9980D-4CBD-E812-32FF-F54FB25B0304}"/>
              </a:ext>
            </a:extLst>
          </p:cNvPr>
          <p:cNvSpPr txBox="1"/>
          <p:nvPr/>
        </p:nvSpPr>
        <p:spPr>
          <a:xfrm>
            <a:off x="4649772" y="3053297"/>
            <a:ext cx="1501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raspberry pi </a:t>
            </a:r>
            <a:r>
              <a:rPr lang="en-US" altLang="ko-KR" sz="1400" b="1" dirty="0" err="1">
                <a:latin typeface="+mj-ea"/>
                <a:ea typeface="+mj-ea"/>
              </a:rPr>
              <a:t>os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solidFill>
                  <a:srgbClr val="373A3C"/>
                </a:solidFill>
                <a:latin typeface="+mj-ea"/>
                <a:ea typeface="+mj-ea"/>
              </a:rPr>
              <a:t>(</a:t>
            </a:r>
            <a:r>
              <a:rPr lang="en-US" altLang="ko-KR" sz="1400" b="1" i="0" dirty="0">
                <a:solidFill>
                  <a:srgbClr val="373A3C"/>
                </a:solidFill>
                <a:effectLst/>
                <a:latin typeface="+mj-ea"/>
                <a:ea typeface="+mj-ea"/>
              </a:rPr>
              <a:t>Raspbian)</a:t>
            </a:r>
            <a:endParaRPr lang="ko-KR" altLang="en-US" sz="1400" b="1" dirty="0">
              <a:latin typeface="+mj-ea"/>
              <a:ea typeface="+mj-ea"/>
            </a:endParaRPr>
          </a:p>
        </p:txBody>
      </p: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0EEAC8C9-95C4-B146-153B-2D7B9A00C8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41" y="5511183"/>
            <a:ext cx="2057400" cy="1285875"/>
          </a:xfrm>
          <a:prstGeom prst="rect">
            <a:avLst/>
          </a:prstGeom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81612B85-9A8A-568B-1EAD-B8EADCA598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26" y="4438797"/>
            <a:ext cx="807243" cy="807243"/>
          </a:xfrm>
          <a:prstGeom prst="rect">
            <a:avLst/>
          </a:prstGeom>
        </p:spPr>
      </p:pic>
      <p:sp>
        <p:nvSpPr>
          <p:cNvPr id="1041" name="TextBox 1040">
            <a:extLst>
              <a:ext uri="{FF2B5EF4-FFF2-40B4-BE49-F238E27FC236}">
                <a16:creationId xmlns:a16="http://schemas.microsoft.com/office/drawing/2014/main" id="{01EA1D00-8149-7683-71FD-F33143340554}"/>
              </a:ext>
            </a:extLst>
          </p:cNvPr>
          <p:cNvSpPr txBox="1"/>
          <p:nvPr/>
        </p:nvSpPr>
        <p:spPr>
          <a:xfrm>
            <a:off x="630388" y="5274780"/>
            <a:ext cx="2009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Atmel</a:t>
            </a:r>
            <a:r>
              <a:rPr lang="en-US" altLang="ko-KR" sz="1400" b="1" dirty="0">
                <a:latin typeface="+mj-ea"/>
                <a:ea typeface="+mj-ea"/>
              </a:rPr>
              <a:t> studio</a:t>
            </a:r>
            <a:endParaRPr lang="ko-KR" altLang="en-US" sz="1400" b="1" dirty="0">
              <a:latin typeface="+mj-ea"/>
              <a:ea typeface="+mj-ea"/>
            </a:endParaRPr>
          </a:p>
        </p:txBody>
      </p:sp>
      <p:pic>
        <p:nvPicPr>
          <p:cNvPr id="1056" name="Google Shape;176;g20fc2907324_0_149">
            <a:extLst>
              <a:ext uri="{FF2B5EF4-FFF2-40B4-BE49-F238E27FC236}">
                <a16:creationId xmlns:a16="http://schemas.microsoft.com/office/drawing/2014/main" id="{46CB03DA-8DF2-479C-AA9F-D4C30014E0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6218" y="5611297"/>
            <a:ext cx="713233" cy="761386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TextBox 1056">
            <a:extLst>
              <a:ext uri="{FF2B5EF4-FFF2-40B4-BE49-F238E27FC236}">
                <a16:creationId xmlns:a16="http://schemas.microsoft.com/office/drawing/2014/main" id="{3C424E11-CF4B-8DDD-CF2C-5D82FA10062F}"/>
              </a:ext>
            </a:extLst>
          </p:cNvPr>
          <p:cNvSpPr txBox="1"/>
          <p:nvPr/>
        </p:nvSpPr>
        <p:spPr>
          <a:xfrm>
            <a:off x="3649318" y="6472797"/>
            <a:ext cx="893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  <a:latin typeface="+mj-ea"/>
                <a:ea typeface="+mj-ea"/>
              </a:rPr>
              <a:t>C </a:t>
            </a:r>
            <a:r>
              <a:rPr lang="ko-KR" altLang="en-US" sz="1400" b="1" dirty="0">
                <a:solidFill>
                  <a:srgbClr val="0070C0"/>
                </a:solidFill>
                <a:latin typeface="+mj-ea"/>
                <a:ea typeface="+mj-ea"/>
              </a:rPr>
              <a:t>언어</a:t>
            </a:r>
          </a:p>
        </p:txBody>
      </p:sp>
      <p:pic>
        <p:nvPicPr>
          <p:cNvPr id="1065" name="Google Shape;179;g20fc2907324_0_149">
            <a:extLst>
              <a:ext uri="{FF2B5EF4-FFF2-40B4-BE49-F238E27FC236}">
                <a16:creationId xmlns:a16="http://schemas.microsoft.com/office/drawing/2014/main" id="{923DB441-DEB7-FE9E-3A70-27FF69E607D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7230" y="4276930"/>
            <a:ext cx="1252537" cy="80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그림 1066">
            <a:extLst>
              <a:ext uri="{FF2B5EF4-FFF2-40B4-BE49-F238E27FC236}">
                <a16:creationId xmlns:a16="http://schemas.microsoft.com/office/drawing/2014/main" id="{05FDFC59-BA5E-8D3E-2ABC-3B4A69D611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60" y="4003899"/>
            <a:ext cx="866014" cy="1066958"/>
          </a:xfrm>
          <a:prstGeom prst="rect">
            <a:avLst/>
          </a:prstGeom>
        </p:spPr>
      </p:pic>
      <p:pic>
        <p:nvPicPr>
          <p:cNvPr id="1073" name="그림 1072">
            <a:extLst>
              <a:ext uri="{FF2B5EF4-FFF2-40B4-BE49-F238E27FC236}">
                <a16:creationId xmlns:a16="http://schemas.microsoft.com/office/drawing/2014/main" id="{63B6B0AD-CE6C-B845-8D7A-C9192CBCB4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60" y="2474736"/>
            <a:ext cx="1715664" cy="857832"/>
          </a:xfrm>
          <a:prstGeom prst="rect">
            <a:avLst/>
          </a:prstGeom>
        </p:spPr>
      </p:pic>
      <p:pic>
        <p:nvPicPr>
          <p:cNvPr id="1075" name="Google Shape;186;g20fc2907324_0_149">
            <a:extLst>
              <a:ext uri="{FF2B5EF4-FFF2-40B4-BE49-F238E27FC236}">
                <a16:creationId xmlns:a16="http://schemas.microsoft.com/office/drawing/2014/main" id="{EBAF0D5D-EA96-00C0-C4BC-7F0FE83802E1}"/>
              </a:ext>
            </a:extLst>
          </p:cNvPr>
          <p:cNvPicPr preferRelativeResize="0"/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3486" y="968262"/>
            <a:ext cx="1882453" cy="5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그림 1076">
            <a:extLst>
              <a:ext uri="{FF2B5EF4-FFF2-40B4-BE49-F238E27FC236}">
                <a16:creationId xmlns:a16="http://schemas.microsoft.com/office/drawing/2014/main" id="{8A652177-1B74-9681-1704-F4B9930495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924" y="5444488"/>
            <a:ext cx="1715664" cy="911671"/>
          </a:xfrm>
          <a:prstGeom prst="rect">
            <a:avLst/>
          </a:prstGeom>
        </p:spPr>
      </p:pic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422775C6-E51F-AF2F-5644-786F6BAE0DCE}"/>
              </a:ext>
            </a:extLst>
          </p:cNvPr>
          <p:cNvCxnSpPr>
            <a:cxnSpLocks/>
          </p:cNvCxnSpPr>
          <p:nvPr/>
        </p:nvCxnSpPr>
        <p:spPr>
          <a:xfrm>
            <a:off x="5709959" y="3609438"/>
            <a:ext cx="1960595" cy="58017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C4D5D06D-9F5A-7FF1-50EB-91EE25752330}"/>
              </a:ext>
            </a:extLst>
          </p:cNvPr>
          <p:cNvCxnSpPr>
            <a:cxnSpLocks/>
          </p:cNvCxnSpPr>
          <p:nvPr/>
        </p:nvCxnSpPr>
        <p:spPr>
          <a:xfrm flipH="1">
            <a:off x="4551797" y="3614906"/>
            <a:ext cx="1158162" cy="97013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ABC509D8-9405-71C1-4288-F0F72EAEA240}"/>
              </a:ext>
            </a:extLst>
          </p:cNvPr>
          <p:cNvCxnSpPr>
            <a:cxnSpLocks/>
          </p:cNvCxnSpPr>
          <p:nvPr/>
        </p:nvCxnSpPr>
        <p:spPr>
          <a:xfrm>
            <a:off x="5709959" y="3614906"/>
            <a:ext cx="386041" cy="76357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직선 연결선 1082">
            <a:extLst>
              <a:ext uri="{FF2B5EF4-FFF2-40B4-BE49-F238E27FC236}">
                <a16:creationId xmlns:a16="http://schemas.microsoft.com/office/drawing/2014/main" id="{B7602906-5C43-6CF7-408D-9789DAC61178}"/>
              </a:ext>
            </a:extLst>
          </p:cNvPr>
          <p:cNvCxnSpPr>
            <a:cxnSpLocks/>
          </p:cNvCxnSpPr>
          <p:nvPr/>
        </p:nvCxnSpPr>
        <p:spPr>
          <a:xfrm flipV="1">
            <a:off x="5709959" y="3008612"/>
            <a:ext cx="2329055" cy="60629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372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 의견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7176664-56D0-46B1-B9ED-8FAB57D4549A}"/>
              </a:ext>
            </a:extLst>
          </p:cNvPr>
          <p:cNvGrpSpPr/>
          <p:nvPr/>
        </p:nvGrpSpPr>
        <p:grpSpPr>
          <a:xfrm>
            <a:off x="0" y="435782"/>
            <a:ext cx="3457303" cy="661720"/>
            <a:chOff x="734699" y="624318"/>
            <a:chExt cx="2832121" cy="66172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BA9D2A4-DEA5-4453-ACF8-7CE9686FF0B3}"/>
                </a:ext>
              </a:extLst>
            </p:cNvPr>
            <p:cNvCxnSpPr>
              <a:cxnSpLocks/>
            </p:cNvCxnSpPr>
            <p:nvPr/>
          </p:nvCxnSpPr>
          <p:spPr>
            <a:xfrm>
              <a:off x="734699" y="1073861"/>
              <a:ext cx="2695575" cy="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7BACB6-7B30-414A-A4A1-6CB681B2BA3B}"/>
                </a:ext>
              </a:extLst>
            </p:cNvPr>
            <p:cNvSpPr txBox="1"/>
            <p:nvPr/>
          </p:nvSpPr>
          <p:spPr>
            <a:xfrm>
              <a:off x="837030" y="624318"/>
              <a:ext cx="8235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Impact" panose="020B0806030902050204" pitchFamily="34" charset="0"/>
                  <a:ea typeface="KoPub돋움체 Bold" panose="02020603020101020101" pitchFamily="18" charset="-127"/>
                  <a:cs typeface="+mn-cs"/>
                </a:rPr>
                <a:t>P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Impact" panose="020B0806030902050204" pitchFamily="34" charset="0"/>
                  <a:ea typeface="KoPub돋움체 Bold" panose="02020603020101020101" pitchFamily="18" charset="-127"/>
                  <a:cs typeface="+mn-cs"/>
                </a:rPr>
                <a:t>OINT 2.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CAFB08-7DF5-4702-BB61-8E8B76FEEFA3}"/>
                </a:ext>
              </a:extLst>
            </p:cNvPr>
            <p:cNvSpPr txBox="1"/>
            <p:nvPr/>
          </p:nvSpPr>
          <p:spPr>
            <a:xfrm>
              <a:off x="1764397" y="639707"/>
              <a:ext cx="18024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국민체 Regular" panose="02020600000000000000" pitchFamily="18" charset="-127"/>
                  <a:ea typeface="국민체 Regular" panose="02020600000000000000" pitchFamily="18" charset="-127"/>
                  <a:cs typeface="+mn-cs"/>
                </a:rPr>
                <a:t>전반적 프로세스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5572B4-634E-5AC2-A958-FF922FD26061}"/>
              </a:ext>
            </a:extLst>
          </p:cNvPr>
          <p:cNvSpPr txBox="1"/>
          <p:nvPr/>
        </p:nvSpPr>
        <p:spPr>
          <a:xfrm>
            <a:off x="504056" y="1110918"/>
            <a:ext cx="33778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프로그램 작동 순서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37CF34-6C5D-8340-1B43-1A4FB658D633}"/>
              </a:ext>
            </a:extLst>
          </p:cNvPr>
          <p:cNvSpPr txBox="1"/>
          <p:nvPr/>
        </p:nvSpPr>
        <p:spPr>
          <a:xfrm>
            <a:off x="0" y="1082783"/>
            <a:ext cx="50405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normalizeH="0" baseline="0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  <a:endParaRPr kumimoji="0" lang="ko-KR" altLang="en-US" sz="2800" b="1" i="0" u="none" strike="noStrike" kern="1200" cap="none" spc="0" normalizeH="0" baseline="0" noProof="0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rgbClr val="E7E6E6">
                    <a:lumMod val="90000"/>
                  </a:srgb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667D03B-5D76-1112-ACA7-DBE2DCF5F75B}"/>
              </a:ext>
            </a:extLst>
          </p:cNvPr>
          <p:cNvCxnSpPr>
            <a:cxnSpLocks/>
          </p:cNvCxnSpPr>
          <p:nvPr/>
        </p:nvCxnSpPr>
        <p:spPr>
          <a:xfrm flipH="1">
            <a:off x="1793104" y="4883085"/>
            <a:ext cx="1931085" cy="0"/>
          </a:xfrm>
          <a:prstGeom prst="straightConnector1">
            <a:avLst/>
          </a:prstGeom>
          <a:ln w="41275" cap="flat" cmpd="sng" algn="ctr">
            <a:solidFill>
              <a:schemeClr val="accent2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20FE8B1-7A45-DC48-CC18-765D3F4BCD8C}"/>
              </a:ext>
            </a:extLst>
          </p:cNvPr>
          <p:cNvSpPr txBox="1"/>
          <p:nvPr/>
        </p:nvSpPr>
        <p:spPr>
          <a:xfrm>
            <a:off x="515661" y="5140736"/>
            <a:ext cx="127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라즈베리파이</a:t>
            </a:r>
            <a:endParaRPr lang="en-US" altLang="ko-KR" sz="1400" b="1" dirty="0"/>
          </a:p>
          <a:p>
            <a:r>
              <a:rPr lang="en-US" altLang="ko-KR" sz="1400" b="1" dirty="0"/>
              <a:t>(DB, QT)</a:t>
            </a:r>
            <a:endParaRPr lang="ko-KR" altLang="en-US" sz="14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5CBD0D2-57C1-F51F-9D43-1CE5D99B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53" y="4293840"/>
            <a:ext cx="914942" cy="846896"/>
          </a:xfrm>
          <a:prstGeom prst="rect">
            <a:avLst/>
          </a:prstGeom>
        </p:spPr>
      </p:pic>
      <p:pic>
        <p:nvPicPr>
          <p:cNvPr id="1024" name="그림 1023">
            <a:extLst>
              <a:ext uri="{FF2B5EF4-FFF2-40B4-BE49-F238E27FC236}">
                <a16:creationId xmlns:a16="http://schemas.microsoft.com/office/drawing/2014/main" id="{51DE7FB9-7828-3A15-D160-AAAC0ADE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189" y="4293840"/>
            <a:ext cx="1404652" cy="936435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CD923A13-CD12-BFD6-95B0-F495CC3A85AF}"/>
              </a:ext>
            </a:extLst>
          </p:cNvPr>
          <p:cNvSpPr txBox="1"/>
          <p:nvPr/>
        </p:nvSpPr>
        <p:spPr>
          <a:xfrm>
            <a:off x="3925951" y="5146038"/>
            <a:ext cx="935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아트메가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330F0630-CB49-A006-3E92-D33CD56FC6B4}"/>
              </a:ext>
            </a:extLst>
          </p:cNvPr>
          <p:cNvSpPr txBox="1"/>
          <p:nvPr/>
        </p:nvSpPr>
        <p:spPr>
          <a:xfrm>
            <a:off x="2045616" y="4425650"/>
            <a:ext cx="124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UART </a:t>
            </a:r>
            <a:r>
              <a:rPr lang="ko-KR" altLang="en-US" dirty="0"/>
              <a:t>통신</a:t>
            </a:r>
          </a:p>
        </p:txBody>
      </p:sp>
      <p:cxnSp>
        <p:nvCxnSpPr>
          <p:cNvPr id="1036" name="직선 화살표 연결선 1035">
            <a:extLst>
              <a:ext uri="{FF2B5EF4-FFF2-40B4-BE49-F238E27FC236}">
                <a16:creationId xmlns:a16="http://schemas.microsoft.com/office/drawing/2014/main" id="{21FD49EF-6D64-30A4-737A-1F5B8AA059F0}"/>
              </a:ext>
            </a:extLst>
          </p:cNvPr>
          <p:cNvCxnSpPr>
            <a:cxnSpLocks/>
          </p:cNvCxnSpPr>
          <p:nvPr/>
        </p:nvCxnSpPr>
        <p:spPr>
          <a:xfrm flipV="1">
            <a:off x="1148285" y="3074996"/>
            <a:ext cx="596702" cy="1218844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그림 1042">
            <a:extLst>
              <a:ext uri="{FF2B5EF4-FFF2-40B4-BE49-F238E27FC236}">
                <a16:creationId xmlns:a16="http://schemas.microsoft.com/office/drawing/2014/main" id="{3389B5C4-65BC-5BE9-35AD-1721FD24B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20569" y="1555572"/>
            <a:ext cx="1053489" cy="1404652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B59ABF79-03BF-B224-7230-A8165181F7B3}"/>
              </a:ext>
            </a:extLst>
          </p:cNvPr>
          <p:cNvSpPr txBox="1"/>
          <p:nvPr/>
        </p:nvSpPr>
        <p:spPr>
          <a:xfrm>
            <a:off x="1744987" y="2755903"/>
            <a:ext cx="146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데이터 시각화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AD97940A-EED2-569C-ABC3-6F65999857F1}"/>
              </a:ext>
            </a:extLst>
          </p:cNvPr>
          <p:cNvSpPr txBox="1"/>
          <p:nvPr/>
        </p:nvSpPr>
        <p:spPr>
          <a:xfrm>
            <a:off x="1446636" y="3577030"/>
            <a:ext cx="124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내부 </a:t>
            </a:r>
            <a:r>
              <a:rPr lang="en-US" altLang="ko-KR" dirty="0"/>
              <a:t>IP</a:t>
            </a:r>
            <a:r>
              <a:rPr lang="ko-KR" altLang="en-US" dirty="0"/>
              <a:t>망</a:t>
            </a:r>
          </a:p>
        </p:txBody>
      </p: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F97C3F3E-FB17-CF98-A074-ABA66DA1EC1A}"/>
              </a:ext>
            </a:extLst>
          </p:cNvPr>
          <p:cNvCxnSpPr>
            <a:cxnSpLocks/>
          </p:cNvCxnSpPr>
          <p:nvPr/>
        </p:nvCxnSpPr>
        <p:spPr>
          <a:xfrm flipV="1">
            <a:off x="4968676" y="3946362"/>
            <a:ext cx="3171842" cy="848620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AF5359DA-FAD1-1EE4-C0FC-59CCEFDE5E0F}"/>
              </a:ext>
            </a:extLst>
          </p:cNvPr>
          <p:cNvSpPr txBox="1"/>
          <p:nvPr/>
        </p:nvSpPr>
        <p:spPr>
          <a:xfrm>
            <a:off x="8068026" y="4327820"/>
            <a:ext cx="120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모터</a:t>
            </a:r>
            <a:r>
              <a:rPr lang="en-US" altLang="ko-KR" dirty="0"/>
              <a:t> </a:t>
            </a:r>
            <a:r>
              <a:rPr lang="ko-KR" altLang="en-US" dirty="0"/>
              <a:t>제어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387D92F1-E5AA-B643-C924-2E9966D4152A}"/>
              </a:ext>
            </a:extLst>
          </p:cNvPr>
          <p:cNvSpPr txBox="1"/>
          <p:nvPr/>
        </p:nvSpPr>
        <p:spPr>
          <a:xfrm>
            <a:off x="6934489" y="5807852"/>
            <a:ext cx="120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센서</a:t>
            </a:r>
            <a:r>
              <a:rPr lang="en-US" altLang="ko-KR" b="1" dirty="0"/>
              <a:t> </a:t>
            </a:r>
            <a:r>
              <a:rPr lang="ko-KR" altLang="en-US" b="1" dirty="0"/>
              <a:t>제어</a:t>
            </a:r>
          </a:p>
        </p:txBody>
      </p:sp>
      <p:cxnSp>
        <p:nvCxnSpPr>
          <p:cNvPr id="1055" name="직선 화살표 연결선 1054">
            <a:extLst>
              <a:ext uri="{FF2B5EF4-FFF2-40B4-BE49-F238E27FC236}">
                <a16:creationId xmlns:a16="http://schemas.microsoft.com/office/drawing/2014/main" id="{4A3AE38B-7B34-EED3-B39C-0D11BB7E4CE9}"/>
              </a:ext>
            </a:extLst>
          </p:cNvPr>
          <p:cNvCxnSpPr>
            <a:cxnSpLocks/>
          </p:cNvCxnSpPr>
          <p:nvPr/>
        </p:nvCxnSpPr>
        <p:spPr>
          <a:xfrm>
            <a:off x="4930218" y="4883085"/>
            <a:ext cx="2004271" cy="688373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직선 화살표 연결선 1060">
            <a:extLst>
              <a:ext uri="{FF2B5EF4-FFF2-40B4-BE49-F238E27FC236}">
                <a16:creationId xmlns:a16="http://schemas.microsoft.com/office/drawing/2014/main" id="{A37DC010-ABF2-0FF6-4956-6D134BA7595D}"/>
              </a:ext>
            </a:extLst>
          </p:cNvPr>
          <p:cNvCxnSpPr>
            <a:cxnSpLocks/>
          </p:cNvCxnSpPr>
          <p:nvPr/>
        </p:nvCxnSpPr>
        <p:spPr>
          <a:xfrm flipV="1">
            <a:off x="4864831" y="2564160"/>
            <a:ext cx="1231169" cy="2230822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A85EAFE-7EFF-45BD-2646-2C42D35C32A7}"/>
              </a:ext>
            </a:extLst>
          </p:cNvPr>
          <p:cNvSpPr txBox="1"/>
          <p:nvPr/>
        </p:nvSpPr>
        <p:spPr>
          <a:xfrm>
            <a:off x="5940157" y="2682417"/>
            <a:ext cx="225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LED</a:t>
            </a:r>
            <a:r>
              <a:rPr lang="ko-KR" altLang="en-US" b="1" dirty="0"/>
              <a:t> 및 </a:t>
            </a:r>
            <a:r>
              <a:rPr lang="ko-KR" altLang="en-US" b="1" dirty="0" err="1"/>
              <a:t>환기팬</a:t>
            </a:r>
            <a:r>
              <a:rPr lang="ko-KR" altLang="en-US" b="1" dirty="0"/>
              <a:t> 제어</a:t>
            </a:r>
          </a:p>
        </p:txBody>
      </p:sp>
      <p:pic>
        <p:nvPicPr>
          <p:cNvPr id="1080" name="그림 1079">
            <a:extLst>
              <a:ext uri="{FF2B5EF4-FFF2-40B4-BE49-F238E27FC236}">
                <a16:creationId xmlns:a16="http://schemas.microsoft.com/office/drawing/2014/main" id="{A29595F6-7164-2D0A-FF69-7A28150FA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734" y="4894574"/>
            <a:ext cx="991538" cy="991538"/>
          </a:xfrm>
          <a:prstGeom prst="rect">
            <a:avLst/>
          </a:prstGeom>
        </p:spPr>
      </p:pic>
      <p:pic>
        <p:nvPicPr>
          <p:cNvPr id="1085" name="그림 1084">
            <a:extLst>
              <a:ext uri="{FF2B5EF4-FFF2-40B4-BE49-F238E27FC236}">
                <a16:creationId xmlns:a16="http://schemas.microsoft.com/office/drawing/2014/main" id="{482CA9CD-C3B1-9AB6-5BB2-3737DEBA9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0" y="3406280"/>
            <a:ext cx="994459" cy="994459"/>
          </a:xfrm>
          <a:prstGeom prst="rect">
            <a:avLst/>
          </a:prstGeom>
        </p:spPr>
      </p:pic>
      <p:pic>
        <p:nvPicPr>
          <p:cNvPr id="1087" name="그림 1086">
            <a:extLst>
              <a:ext uri="{FF2B5EF4-FFF2-40B4-BE49-F238E27FC236}">
                <a16:creationId xmlns:a16="http://schemas.microsoft.com/office/drawing/2014/main" id="{DCF9B3EF-B252-9924-2240-A8A7317288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773" y="1742241"/>
            <a:ext cx="1585921" cy="853153"/>
          </a:xfrm>
          <a:prstGeom prst="rect">
            <a:avLst/>
          </a:prstGeom>
        </p:spPr>
      </p:pic>
      <p:pic>
        <p:nvPicPr>
          <p:cNvPr id="1090" name="그림 1089">
            <a:extLst>
              <a:ext uri="{FF2B5EF4-FFF2-40B4-BE49-F238E27FC236}">
                <a16:creationId xmlns:a16="http://schemas.microsoft.com/office/drawing/2014/main" id="{A282DD10-3F76-8A5A-7B20-2C11FC09EE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367" y="1565633"/>
            <a:ext cx="1475148" cy="1106361"/>
          </a:xfrm>
          <a:prstGeom prst="rect">
            <a:avLst/>
          </a:prstGeom>
        </p:spPr>
      </p:pic>
      <p:cxnSp>
        <p:nvCxnSpPr>
          <p:cNvPr id="1091" name="직선 화살표 연결선 1090">
            <a:extLst>
              <a:ext uri="{FF2B5EF4-FFF2-40B4-BE49-F238E27FC236}">
                <a16:creationId xmlns:a16="http://schemas.microsoft.com/office/drawing/2014/main" id="{1C5AC22E-0014-7CF1-27FD-180445593215}"/>
              </a:ext>
            </a:extLst>
          </p:cNvPr>
          <p:cNvCxnSpPr>
            <a:cxnSpLocks/>
          </p:cNvCxnSpPr>
          <p:nvPr/>
        </p:nvCxnSpPr>
        <p:spPr>
          <a:xfrm flipH="1" flipV="1">
            <a:off x="8092040" y="2082406"/>
            <a:ext cx="1408541" cy="13753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" name="TextBox 1094">
            <a:extLst>
              <a:ext uri="{FF2B5EF4-FFF2-40B4-BE49-F238E27FC236}">
                <a16:creationId xmlns:a16="http://schemas.microsoft.com/office/drawing/2014/main" id="{0B702F98-58B7-851A-347F-51D551677FC4}"/>
              </a:ext>
            </a:extLst>
          </p:cNvPr>
          <p:cNvSpPr txBox="1"/>
          <p:nvPr/>
        </p:nvSpPr>
        <p:spPr>
          <a:xfrm>
            <a:off x="8114937" y="1653946"/>
            <a:ext cx="1601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태양광 </a:t>
            </a:r>
            <a:r>
              <a:rPr lang="en-US" altLang="ko-KR" b="1" dirty="0"/>
              <a:t>12V</a:t>
            </a:r>
            <a:endParaRPr lang="ko-KR" altLang="en-US" b="1" dirty="0"/>
          </a:p>
        </p:txBody>
      </p:sp>
      <p:cxnSp>
        <p:nvCxnSpPr>
          <p:cNvPr id="1096" name="직선 화살표 연결선 1095">
            <a:extLst>
              <a:ext uri="{FF2B5EF4-FFF2-40B4-BE49-F238E27FC236}">
                <a16:creationId xmlns:a16="http://schemas.microsoft.com/office/drawing/2014/main" id="{B420A4A9-AB7C-72D8-16B3-907683898CDD}"/>
              </a:ext>
            </a:extLst>
          </p:cNvPr>
          <p:cNvCxnSpPr>
            <a:cxnSpLocks/>
          </p:cNvCxnSpPr>
          <p:nvPr/>
        </p:nvCxnSpPr>
        <p:spPr>
          <a:xfrm flipH="1">
            <a:off x="9168269" y="2767219"/>
            <a:ext cx="682741" cy="986883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0" name="TextBox 1099">
            <a:extLst>
              <a:ext uri="{FF2B5EF4-FFF2-40B4-BE49-F238E27FC236}">
                <a16:creationId xmlns:a16="http://schemas.microsoft.com/office/drawing/2014/main" id="{175C315D-217C-BB1E-06DB-CE200F73615C}"/>
              </a:ext>
            </a:extLst>
          </p:cNvPr>
          <p:cNvSpPr txBox="1"/>
          <p:nvPr/>
        </p:nvSpPr>
        <p:spPr>
          <a:xfrm>
            <a:off x="8650265" y="2868786"/>
            <a:ext cx="132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감압</a:t>
            </a:r>
            <a:r>
              <a:rPr lang="en-US" altLang="ko-KR" b="1" dirty="0"/>
              <a:t> 5v</a:t>
            </a:r>
            <a:endParaRPr lang="ko-KR" altLang="en-US" b="1" dirty="0"/>
          </a:p>
        </p:txBody>
      </p:sp>
      <p:pic>
        <p:nvPicPr>
          <p:cNvPr id="1101" name="그림 1100">
            <a:extLst>
              <a:ext uri="{FF2B5EF4-FFF2-40B4-BE49-F238E27FC236}">
                <a16:creationId xmlns:a16="http://schemas.microsoft.com/office/drawing/2014/main" id="{7E9B34F5-096F-A5E3-772B-0A4BE647C5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4" y="1744341"/>
            <a:ext cx="1483056" cy="1011559"/>
          </a:xfrm>
          <a:prstGeom prst="rect">
            <a:avLst/>
          </a:prstGeom>
        </p:spPr>
      </p:pic>
      <p:sp>
        <p:nvSpPr>
          <p:cNvPr id="1102" name="TextBox 1101">
            <a:extLst>
              <a:ext uri="{FF2B5EF4-FFF2-40B4-BE49-F238E27FC236}">
                <a16:creationId xmlns:a16="http://schemas.microsoft.com/office/drawing/2014/main" id="{13C5E15A-5B99-99D7-3AAF-1EE5AF95E4AB}"/>
              </a:ext>
            </a:extLst>
          </p:cNvPr>
          <p:cNvSpPr txBox="1"/>
          <p:nvPr/>
        </p:nvSpPr>
        <p:spPr>
          <a:xfrm>
            <a:off x="620860" y="2767219"/>
            <a:ext cx="57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서버</a:t>
            </a:r>
            <a:endParaRPr lang="ko-KR" altLang="en-US" sz="1400" b="1" dirty="0"/>
          </a:p>
        </p:txBody>
      </p:sp>
      <p:cxnSp>
        <p:nvCxnSpPr>
          <p:cNvPr id="1103" name="직선 화살표 연결선 1102">
            <a:extLst>
              <a:ext uri="{FF2B5EF4-FFF2-40B4-BE49-F238E27FC236}">
                <a16:creationId xmlns:a16="http://schemas.microsoft.com/office/drawing/2014/main" id="{C390615F-7004-D8FA-CB60-E2605E6429BA}"/>
              </a:ext>
            </a:extLst>
          </p:cNvPr>
          <p:cNvCxnSpPr>
            <a:cxnSpLocks/>
          </p:cNvCxnSpPr>
          <p:nvPr/>
        </p:nvCxnSpPr>
        <p:spPr>
          <a:xfrm>
            <a:off x="3290615" y="2300140"/>
            <a:ext cx="2649542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574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7176664-56D0-46B1-B9ED-8FAB57D4549A}"/>
              </a:ext>
            </a:extLst>
          </p:cNvPr>
          <p:cNvGrpSpPr/>
          <p:nvPr/>
        </p:nvGrpSpPr>
        <p:grpSpPr>
          <a:xfrm>
            <a:off x="0" y="435782"/>
            <a:ext cx="3457303" cy="661720"/>
            <a:chOff x="734699" y="624318"/>
            <a:chExt cx="2832121" cy="66172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BA9D2A4-DEA5-4453-ACF8-7CE9686FF0B3}"/>
                </a:ext>
              </a:extLst>
            </p:cNvPr>
            <p:cNvCxnSpPr>
              <a:cxnSpLocks/>
            </p:cNvCxnSpPr>
            <p:nvPr/>
          </p:nvCxnSpPr>
          <p:spPr>
            <a:xfrm>
              <a:off x="734699" y="1073861"/>
              <a:ext cx="2695575" cy="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7BACB6-7B30-414A-A4A1-6CB681B2BA3B}"/>
                </a:ext>
              </a:extLst>
            </p:cNvPr>
            <p:cNvSpPr txBox="1"/>
            <p:nvPr/>
          </p:nvSpPr>
          <p:spPr>
            <a:xfrm>
              <a:off x="837030" y="624318"/>
              <a:ext cx="8235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Impact" panose="020B0806030902050204" pitchFamily="34" charset="0"/>
                  <a:ea typeface="KoPub돋움체 Bold" panose="02020603020101020101" pitchFamily="18" charset="-127"/>
                  <a:cs typeface="+mn-cs"/>
                </a:rPr>
                <a:t>P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Impact" panose="020B0806030902050204" pitchFamily="34" charset="0"/>
                  <a:ea typeface="KoPub돋움체 Bold" panose="02020603020101020101" pitchFamily="18" charset="-127"/>
                  <a:cs typeface="+mn-cs"/>
                </a:rPr>
                <a:t>OINT 2.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CAFB08-7DF5-4702-BB61-8E8B76FEEFA3}"/>
                </a:ext>
              </a:extLst>
            </p:cNvPr>
            <p:cNvSpPr txBox="1"/>
            <p:nvPr/>
          </p:nvSpPr>
          <p:spPr>
            <a:xfrm>
              <a:off x="1764397" y="639707"/>
              <a:ext cx="18024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국민체 Regular" panose="02020600000000000000" pitchFamily="18" charset="-127"/>
                  <a:ea typeface="국민체 Regular" panose="02020600000000000000" pitchFamily="18" charset="-127"/>
                  <a:cs typeface="+mn-cs"/>
                </a:rPr>
                <a:t>전반적 프로세스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5572B4-634E-5AC2-A958-FF922FD26061}"/>
              </a:ext>
            </a:extLst>
          </p:cNvPr>
          <p:cNvSpPr txBox="1"/>
          <p:nvPr/>
        </p:nvSpPr>
        <p:spPr>
          <a:xfrm>
            <a:off x="504056" y="1110918"/>
            <a:ext cx="33778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프로그램 작동 순서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37CF34-6C5D-8340-1B43-1A4FB658D633}"/>
              </a:ext>
            </a:extLst>
          </p:cNvPr>
          <p:cNvSpPr txBox="1"/>
          <p:nvPr/>
        </p:nvSpPr>
        <p:spPr>
          <a:xfrm>
            <a:off x="0" y="1082783"/>
            <a:ext cx="50405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22225">
                  <a:solidFill>
                    <a:srgbClr val="2E83C3"/>
                  </a:solidFill>
                  <a:prstDash val="solid"/>
                </a:ln>
                <a:solidFill>
                  <a:srgbClr val="2E83C3">
                    <a:lumMod val="40000"/>
                    <a:lumOff val="6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  <a:endParaRPr kumimoji="0" lang="ko-KR" altLang="en-US" sz="2800" b="1" i="0" u="none" strike="noStrike" kern="1200" cap="none" spc="0" normalizeH="0" baseline="0" noProof="0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rgbClr val="E7E6E6">
                    <a:lumMod val="90000"/>
                  </a:srgb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667D03B-5D76-1112-ACA7-DBE2DCF5F75B}"/>
              </a:ext>
            </a:extLst>
          </p:cNvPr>
          <p:cNvCxnSpPr>
            <a:cxnSpLocks/>
          </p:cNvCxnSpPr>
          <p:nvPr/>
        </p:nvCxnSpPr>
        <p:spPr>
          <a:xfrm flipH="1">
            <a:off x="1793104" y="4883085"/>
            <a:ext cx="1931085" cy="0"/>
          </a:xfrm>
          <a:prstGeom prst="straightConnector1">
            <a:avLst/>
          </a:prstGeom>
          <a:ln w="41275" cap="flat" cmpd="sng" algn="ctr">
            <a:solidFill>
              <a:schemeClr val="accent2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20FE8B1-7A45-DC48-CC18-765D3F4BCD8C}"/>
              </a:ext>
            </a:extLst>
          </p:cNvPr>
          <p:cNvSpPr txBox="1"/>
          <p:nvPr/>
        </p:nvSpPr>
        <p:spPr>
          <a:xfrm>
            <a:off x="515661" y="5140736"/>
            <a:ext cx="127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라즈베리파이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(DB, QT)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5CBD0D2-57C1-F51F-9D43-1CE5D99B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53" y="4293840"/>
            <a:ext cx="914942" cy="846896"/>
          </a:xfrm>
          <a:prstGeom prst="rect">
            <a:avLst/>
          </a:prstGeom>
        </p:spPr>
      </p:pic>
      <p:pic>
        <p:nvPicPr>
          <p:cNvPr id="1024" name="그림 1023">
            <a:extLst>
              <a:ext uri="{FF2B5EF4-FFF2-40B4-BE49-F238E27FC236}">
                <a16:creationId xmlns:a16="http://schemas.microsoft.com/office/drawing/2014/main" id="{51DE7FB9-7828-3A15-D160-AAAC0ADE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189" y="4293840"/>
            <a:ext cx="1404652" cy="936435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CD923A13-CD12-BFD6-95B0-F495CC3A85AF}"/>
              </a:ext>
            </a:extLst>
          </p:cNvPr>
          <p:cNvSpPr txBox="1"/>
          <p:nvPr/>
        </p:nvSpPr>
        <p:spPr>
          <a:xfrm>
            <a:off x="3925951" y="5146038"/>
            <a:ext cx="935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아트메가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330F0630-CB49-A006-3E92-D33CD56FC6B4}"/>
              </a:ext>
            </a:extLst>
          </p:cNvPr>
          <p:cNvSpPr txBox="1"/>
          <p:nvPr/>
        </p:nvSpPr>
        <p:spPr>
          <a:xfrm>
            <a:off x="2045616" y="4425650"/>
            <a:ext cx="124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UART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통신</a:t>
            </a:r>
          </a:p>
        </p:txBody>
      </p:sp>
      <p:cxnSp>
        <p:nvCxnSpPr>
          <p:cNvPr id="1036" name="직선 화살표 연결선 1035">
            <a:extLst>
              <a:ext uri="{FF2B5EF4-FFF2-40B4-BE49-F238E27FC236}">
                <a16:creationId xmlns:a16="http://schemas.microsoft.com/office/drawing/2014/main" id="{21FD49EF-6D64-30A4-737A-1F5B8AA059F0}"/>
              </a:ext>
            </a:extLst>
          </p:cNvPr>
          <p:cNvCxnSpPr>
            <a:cxnSpLocks/>
          </p:cNvCxnSpPr>
          <p:nvPr/>
        </p:nvCxnSpPr>
        <p:spPr>
          <a:xfrm flipV="1">
            <a:off x="1148285" y="3074996"/>
            <a:ext cx="596702" cy="1218844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그림 1042">
            <a:extLst>
              <a:ext uri="{FF2B5EF4-FFF2-40B4-BE49-F238E27FC236}">
                <a16:creationId xmlns:a16="http://schemas.microsoft.com/office/drawing/2014/main" id="{3389B5C4-65BC-5BE9-35AD-1721FD24B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20569" y="1555572"/>
            <a:ext cx="1053489" cy="1404652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B59ABF79-03BF-B224-7230-A8165181F7B3}"/>
              </a:ext>
            </a:extLst>
          </p:cNvPr>
          <p:cNvSpPr txBox="1"/>
          <p:nvPr/>
        </p:nvSpPr>
        <p:spPr>
          <a:xfrm>
            <a:off x="1744987" y="2755903"/>
            <a:ext cx="146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데이터 시각화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AD97940A-EED2-569C-ABC3-6F65999857F1}"/>
              </a:ext>
            </a:extLst>
          </p:cNvPr>
          <p:cNvSpPr txBox="1"/>
          <p:nvPr/>
        </p:nvSpPr>
        <p:spPr>
          <a:xfrm>
            <a:off x="1446636" y="3577030"/>
            <a:ext cx="124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내부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IP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망</a:t>
            </a:r>
          </a:p>
        </p:txBody>
      </p: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F97C3F3E-FB17-CF98-A074-ABA66DA1EC1A}"/>
              </a:ext>
            </a:extLst>
          </p:cNvPr>
          <p:cNvCxnSpPr>
            <a:cxnSpLocks/>
          </p:cNvCxnSpPr>
          <p:nvPr/>
        </p:nvCxnSpPr>
        <p:spPr>
          <a:xfrm flipV="1">
            <a:off x="4968676" y="3946362"/>
            <a:ext cx="3171842" cy="848620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AF5359DA-FAD1-1EE4-C0FC-59CCEFDE5E0F}"/>
              </a:ext>
            </a:extLst>
          </p:cNvPr>
          <p:cNvSpPr txBox="1"/>
          <p:nvPr/>
        </p:nvSpPr>
        <p:spPr>
          <a:xfrm>
            <a:off x="8068026" y="4327820"/>
            <a:ext cx="120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모터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제어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387D92F1-E5AA-B643-C924-2E9966D4152A}"/>
              </a:ext>
            </a:extLst>
          </p:cNvPr>
          <p:cNvSpPr txBox="1"/>
          <p:nvPr/>
        </p:nvSpPr>
        <p:spPr>
          <a:xfrm>
            <a:off x="6934489" y="5807852"/>
            <a:ext cx="120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센서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제어</a:t>
            </a:r>
          </a:p>
        </p:txBody>
      </p:sp>
      <p:cxnSp>
        <p:nvCxnSpPr>
          <p:cNvPr id="1055" name="직선 화살표 연결선 1054">
            <a:extLst>
              <a:ext uri="{FF2B5EF4-FFF2-40B4-BE49-F238E27FC236}">
                <a16:creationId xmlns:a16="http://schemas.microsoft.com/office/drawing/2014/main" id="{4A3AE38B-7B34-EED3-B39C-0D11BB7E4CE9}"/>
              </a:ext>
            </a:extLst>
          </p:cNvPr>
          <p:cNvCxnSpPr>
            <a:cxnSpLocks/>
          </p:cNvCxnSpPr>
          <p:nvPr/>
        </p:nvCxnSpPr>
        <p:spPr>
          <a:xfrm>
            <a:off x="4930218" y="4883085"/>
            <a:ext cx="2004271" cy="68837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직선 화살표 연결선 1060">
            <a:extLst>
              <a:ext uri="{FF2B5EF4-FFF2-40B4-BE49-F238E27FC236}">
                <a16:creationId xmlns:a16="http://schemas.microsoft.com/office/drawing/2014/main" id="{A37DC010-ABF2-0FF6-4956-6D134BA7595D}"/>
              </a:ext>
            </a:extLst>
          </p:cNvPr>
          <p:cNvCxnSpPr>
            <a:cxnSpLocks/>
          </p:cNvCxnSpPr>
          <p:nvPr/>
        </p:nvCxnSpPr>
        <p:spPr>
          <a:xfrm flipV="1">
            <a:off x="4864831" y="2564160"/>
            <a:ext cx="1231169" cy="2230822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A85EAFE-7EFF-45BD-2646-2C42D35C32A7}"/>
              </a:ext>
            </a:extLst>
          </p:cNvPr>
          <p:cNvSpPr txBox="1"/>
          <p:nvPr/>
        </p:nvSpPr>
        <p:spPr>
          <a:xfrm>
            <a:off x="5940157" y="2682417"/>
            <a:ext cx="225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LED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 및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환기팬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 제어</a:t>
            </a:r>
          </a:p>
        </p:txBody>
      </p:sp>
      <p:pic>
        <p:nvPicPr>
          <p:cNvPr id="1080" name="그림 1079">
            <a:extLst>
              <a:ext uri="{FF2B5EF4-FFF2-40B4-BE49-F238E27FC236}">
                <a16:creationId xmlns:a16="http://schemas.microsoft.com/office/drawing/2014/main" id="{A29595F6-7164-2D0A-FF69-7A28150FA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734" y="4894574"/>
            <a:ext cx="991538" cy="991538"/>
          </a:xfrm>
          <a:prstGeom prst="rect">
            <a:avLst/>
          </a:prstGeom>
        </p:spPr>
      </p:pic>
      <p:pic>
        <p:nvPicPr>
          <p:cNvPr id="1085" name="그림 1084">
            <a:extLst>
              <a:ext uri="{FF2B5EF4-FFF2-40B4-BE49-F238E27FC236}">
                <a16:creationId xmlns:a16="http://schemas.microsoft.com/office/drawing/2014/main" id="{482CA9CD-C3B1-9AB6-5BB2-3737DEBA9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0" y="3406280"/>
            <a:ext cx="994459" cy="994459"/>
          </a:xfrm>
          <a:prstGeom prst="rect">
            <a:avLst/>
          </a:prstGeom>
        </p:spPr>
      </p:pic>
      <p:pic>
        <p:nvPicPr>
          <p:cNvPr id="1087" name="그림 1086">
            <a:extLst>
              <a:ext uri="{FF2B5EF4-FFF2-40B4-BE49-F238E27FC236}">
                <a16:creationId xmlns:a16="http://schemas.microsoft.com/office/drawing/2014/main" id="{DCF9B3EF-B252-9924-2240-A8A7317288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773" y="1742241"/>
            <a:ext cx="1585921" cy="853153"/>
          </a:xfrm>
          <a:prstGeom prst="rect">
            <a:avLst/>
          </a:prstGeom>
        </p:spPr>
      </p:pic>
      <p:pic>
        <p:nvPicPr>
          <p:cNvPr id="1090" name="그림 1089">
            <a:extLst>
              <a:ext uri="{FF2B5EF4-FFF2-40B4-BE49-F238E27FC236}">
                <a16:creationId xmlns:a16="http://schemas.microsoft.com/office/drawing/2014/main" id="{A282DD10-3F76-8A5A-7B20-2C11FC09EE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367" y="1565633"/>
            <a:ext cx="1475148" cy="1106361"/>
          </a:xfrm>
          <a:prstGeom prst="rect">
            <a:avLst/>
          </a:prstGeom>
        </p:spPr>
      </p:pic>
      <p:cxnSp>
        <p:nvCxnSpPr>
          <p:cNvPr id="1091" name="직선 화살표 연결선 1090">
            <a:extLst>
              <a:ext uri="{FF2B5EF4-FFF2-40B4-BE49-F238E27FC236}">
                <a16:creationId xmlns:a16="http://schemas.microsoft.com/office/drawing/2014/main" id="{1C5AC22E-0014-7CF1-27FD-180445593215}"/>
              </a:ext>
            </a:extLst>
          </p:cNvPr>
          <p:cNvCxnSpPr>
            <a:cxnSpLocks/>
          </p:cNvCxnSpPr>
          <p:nvPr/>
        </p:nvCxnSpPr>
        <p:spPr>
          <a:xfrm flipH="1" flipV="1">
            <a:off x="8092040" y="2082406"/>
            <a:ext cx="1408541" cy="13753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" name="TextBox 1094">
            <a:extLst>
              <a:ext uri="{FF2B5EF4-FFF2-40B4-BE49-F238E27FC236}">
                <a16:creationId xmlns:a16="http://schemas.microsoft.com/office/drawing/2014/main" id="{0B702F98-58B7-851A-347F-51D551677FC4}"/>
              </a:ext>
            </a:extLst>
          </p:cNvPr>
          <p:cNvSpPr txBox="1"/>
          <p:nvPr/>
        </p:nvSpPr>
        <p:spPr>
          <a:xfrm>
            <a:off x="8114937" y="1653946"/>
            <a:ext cx="1601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태양광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12V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cxnSp>
        <p:nvCxnSpPr>
          <p:cNvPr id="1096" name="직선 화살표 연결선 1095">
            <a:extLst>
              <a:ext uri="{FF2B5EF4-FFF2-40B4-BE49-F238E27FC236}">
                <a16:creationId xmlns:a16="http://schemas.microsoft.com/office/drawing/2014/main" id="{B420A4A9-AB7C-72D8-16B3-907683898CDD}"/>
              </a:ext>
            </a:extLst>
          </p:cNvPr>
          <p:cNvCxnSpPr>
            <a:cxnSpLocks/>
          </p:cNvCxnSpPr>
          <p:nvPr/>
        </p:nvCxnSpPr>
        <p:spPr>
          <a:xfrm flipH="1">
            <a:off x="9168269" y="2767219"/>
            <a:ext cx="682741" cy="986883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0" name="TextBox 1099">
            <a:extLst>
              <a:ext uri="{FF2B5EF4-FFF2-40B4-BE49-F238E27FC236}">
                <a16:creationId xmlns:a16="http://schemas.microsoft.com/office/drawing/2014/main" id="{175C315D-217C-BB1E-06DB-CE200F73615C}"/>
              </a:ext>
            </a:extLst>
          </p:cNvPr>
          <p:cNvSpPr txBox="1"/>
          <p:nvPr/>
        </p:nvSpPr>
        <p:spPr>
          <a:xfrm>
            <a:off x="8650265" y="2868786"/>
            <a:ext cx="132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감압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 5v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pic>
        <p:nvPicPr>
          <p:cNvPr id="1101" name="그림 1100">
            <a:extLst>
              <a:ext uri="{FF2B5EF4-FFF2-40B4-BE49-F238E27FC236}">
                <a16:creationId xmlns:a16="http://schemas.microsoft.com/office/drawing/2014/main" id="{7E9B34F5-096F-A5E3-772B-0A4BE647C5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4" y="1744341"/>
            <a:ext cx="1483056" cy="1011559"/>
          </a:xfrm>
          <a:prstGeom prst="rect">
            <a:avLst/>
          </a:prstGeom>
        </p:spPr>
      </p:pic>
      <p:sp>
        <p:nvSpPr>
          <p:cNvPr id="1102" name="TextBox 1101">
            <a:extLst>
              <a:ext uri="{FF2B5EF4-FFF2-40B4-BE49-F238E27FC236}">
                <a16:creationId xmlns:a16="http://schemas.microsoft.com/office/drawing/2014/main" id="{13C5E15A-5B99-99D7-3AAF-1EE5AF95E4AB}"/>
              </a:ext>
            </a:extLst>
          </p:cNvPr>
          <p:cNvSpPr txBox="1"/>
          <p:nvPr/>
        </p:nvSpPr>
        <p:spPr>
          <a:xfrm>
            <a:off x="620860" y="2767219"/>
            <a:ext cx="57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서버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F9647402-8BCC-456C-6993-6D28E24B6EA5}"/>
              </a:ext>
            </a:extLst>
          </p:cNvPr>
          <p:cNvCxnSpPr>
            <a:cxnSpLocks/>
          </p:cNvCxnSpPr>
          <p:nvPr/>
        </p:nvCxnSpPr>
        <p:spPr>
          <a:xfrm>
            <a:off x="3290615" y="2300140"/>
            <a:ext cx="2649542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90BDB2-DECF-A515-0219-47C255F051E1}"/>
              </a:ext>
            </a:extLst>
          </p:cNvPr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 의견 </a:t>
            </a:r>
          </a:p>
        </p:txBody>
      </p:sp>
    </p:spTree>
    <p:extLst>
      <p:ext uri="{BB962C8B-B14F-4D97-AF65-F5344CB8AC3E}">
        <p14:creationId xmlns:p14="http://schemas.microsoft.com/office/powerpoint/2010/main" val="950376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7176664-56D0-46B1-B9ED-8FAB57D4549A}"/>
              </a:ext>
            </a:extLst>
          </p:cNvPr>
          <p:cNvGrpSpPr/>
          <p:nvPr/>
        </p:nvGrpSpPr>
        <p:grpSpPr>
          <a:xfrm>
            <a:off x="0" y="435782"/>
            <a:ext cx="3457303" cy="661720"/>
            <a:chOff x="734699" y="624318"/>
            <a:chExt cx="2832121" cy="66172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BA9D2A4-DEA5-4453-ACF8-7CE9686FF0B3}"/>
                </a:ext>
              </a:extLst>
            </p:cNvPr>
            <p:cNvCxnSpPr>
              <a:cxnSpLocks/>
            </p:cNvCxnSpPr>
            <p:nvPr/>
          </p:nvCxnSpPr>
          <p:spPr>
            <a:xfrm>
              <a:off x="734699" y="1073861"/>
              <a:ext cx="2695575" cy="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7BACB6-7B30-414A-A4A1-6CB681B2BA3B}"/>
                </a:ext>
              </a:extLst>
            </p:cNvPr>
            <p:cNvSpPr txBox="1"/>
            <p:nvPr/>
          </p:nvSpPr>
          <p:spPr>
            <a:xfrm>
              <a:off x="837030" y="624318"/>
              <a:ext cx="8235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Impact" panose="020B0806030902050204" pitchFamily="34" charset="0"/>
                  <a:ea typeface="KoPub돋움체 Bold" panose="02020603020101020101" pitchFamily="18" charset="-127"/>
                  <a:cs typeface="+mn-cs"/>
                </a:rPr>
                <a:t>P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Impact" panose="020B0806030902050204" pitchFamily="34" charset="0"/>
                  <a:ea typeface="KoPub돋움체 Bold" panose="02020603020101020101" pitchFamily="18" charset="-127"/>
                  <a:cs typeface="+mn-cs"/>
                </a:rPr>
                <a:t>OINT 2.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CAFB08-7DF5-4702-BB61-8E8B76FEEFA3}"/>
                </a:ext>
              </a:extLst>
            </p:cNvPr>
            <p:cNvSpPr txBox="1"/>
            <p:nvPr/>
          </p:nvSpPr>
          <p:spPr>
            <a:xfrm>
              <a:off x="1764397" y="639707"/>
              <a:ext cx="18024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국민체 Regular" panose="02020600000000000000" pitchFamily="18" charset="-127"/>
                  <a:ea typeface="국민체 Regular" panose="02020600000000000000" pitchFamily="18" charset="-127"/>
                  <a:cs typeface="+mn-cs"/>
                </a:rPr>
                <a:t>전반적 프로세스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5572B4-634E-5AC2-A958-FF922FD26061}"/>
              </a:ext>
            </a:extLst>
          </p:cNvPr>
          <p:cNvSpPr txBox="1"/>
          <p:nvPr/>
        </p:nvSpPr>
        <p:spPr>
          <a:xfrm>
            <a:off x="504056" y="1110918"/>
            <a:ext cx="33778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프로그램 작동 순서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37CF34-6C5D-8340-1B43-1A4FB658D633}"/>
              </a:ext>
            </a:extLst>
          </p:cNvPr>
          <p:cNvSpPr txBox="1"/>
          <p:nvPr/>
        </p:nvSpPr>
        <p:spPr>
          <a:xfrm>
            <a:off x="0" y="1082783"/>
            <a:ext cx="50405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22225">
                  <a:solidFill>
                    <a:srgbClr val="2E83C3"/>
                  </a:solidFill>
                  <a:prstDash val="solid"/>
                </a:ln>
                <a:solidFill>
                  <a:srgbClr val="2E83C3">
                    <a:lumMod val="40000"/>
                    <a:lumOff val="6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  <a:endParaRPr kumimoji="0" lang="ko-KR" altLang="en-US" sz="2800" b="1" i="0" u="none" strike="noStrike" kern="1200" cap="none" spc="0" normalizeH="0" baseline="0" noProof="0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rgbClr val="E7E6E6">
                    <a:lumMod val="90000"/>
                  </a:srgb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667D03B-5D76-1112-ACA7-DBE2DCF5F75B}"/>
              </a:ext>
            </a:extLst>
          </p:cNvPr>
          <p:cNvCxnSpPr>
            <a:cxnSpLocks/>
          </p:cNvCxnSpPr>
          <p:nvPr/>
        </p:nvCxnSpPr>
        <p:spPr>
          <a:xfrm flipH="1">
            <a:off x="1793104" y="4883085"/>
            <a:ext cx="1931085" cy="0"/>
          </a:xfrm>
          <a:prstGeom prst="straightConnector1">
            <a:avLst/>
          </a:prstGeom>
          <a:ln w="41275" cap="flat" cmpd="sng" algn="ctr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20FE8B1-7A45-DC48-CC18-765D3F4BCD8C}"/>
              </a:ext>
            </a:extLst>
          </p:cNvPr>
          <p:cNvSpPr txBox="1"/>
          <p:nvPr/>
        </p:nvSpPr>
        <p:spPr>
          <a:xfrm>
            <a:off x="515661" y="5140736"/>
            <a:ext cx="127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라즈베리파이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(DB, QT)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5CBD0D2-57C1-F51F-9D43-1CE5D99B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53" y="4293840"/>
            <a:ext cx="914942" cy="846896"/>
          </a:xfrm>
          <a:prstGeom prst="rect">
            <a:avLst/>
          </a:prstGeom>
        </p:spPr>
      </p:pic>
      <p:pic>
        <p:nvPicPr>
          <p:cNvPr id="1024" name="그림 1023">
            <a:extLst>
              <a:ext uri="{FF2B5EF4-FFF2-40B4-BE49-F238E27FC236}">
                <a16:creationId xmlns:a16="http://schemas.microsoft.com/office/drawing/2014/main" id="{51DE7FB9-7828-3A15-D160-AAAC0ADE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189" y="4293840"/>
            <a:ext cx="1404652" cy="936435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CD923A13-CD12-BFD6-95B0-F495CC3A85AF}"/>
              </a:ext>
            </a:extLst>
          </p:cNvPr>
          <p:cNvSpPr txBox="1"/>
          <p:nvPr/>
        </p:nvSpPr>
        <p:spPr>
          <a:xfrm>
            <a:off x="3925951" y="5146038"/>
            <a:ext cx="935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아트메가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330F0630-CB49-A006-3E92-D33CD56FC6B4}"/>
              </a:ext>
            </a:extLst>
          </p:cNvPr>
          <p:cNvSpPr txBox="1"/>
          <p:nvPr/>
        </p:nvSpPr>
        <p:spPr>
          <a:xfrm>
            <a:off x="2045616" y="4425650"/>
            <a:ext cx="124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UART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통신</a:t>
            </a:r>
          </a:p>
        </p:txBody>
      </p:sp>
      <p:cxnSp>
        <p:nvCxnSpPr>
          <p:cNvPr id="1036" name="직선 화살표 연결선 1035">
            <a:extLst>
              <a:ext uri="{FF2B5EF4-FFF2-40B4-BE49-F238E27FC236}">
                <a16:creationId xmlns:a16="http://schemas.microsoft.com/office/drawing/2014/main" id="{21FD49EF-6D64-30A4-737A-1F5B8AA059F0}"/>
              </a:ext>
            </a:extLst>
          </p:cNvPr>
          <p:cNvCxnSpPr>
            <a:cxnSpLocks/>
          </p:cNvCxnSpPr>
          <p:nvPr/>
        </p:nvCxnSpPr>
        <p:spPr>
          <a:xfrm flipV="1">
            <a:off x="1148285" y="3074996"/>
            <a:ext cx="596702" cy="1218844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그림 1042">
            <a:extLst>
              <a:ext uri="{FF2B5EF4-FFF2-40B4-BE49-F238E27FC236}">
                <a16:creationId xmlns:a16="http://schemas.microsoft.com/office/drawing/2014/main" id="{3389B5C4-65BC-5BE9-35AD-1721FD24B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20569" y="1555572"/>
            <a:ext cx="1053489" cy="1404652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B59ABF79-03BF-B224-7230-A8165181F7B3}"/>
              </a:ext>
            </a:extLst>
          </p:cNvPr>
          <p:cNvSpPr txBox="1"/>
          <p:nvPr/>
        </p:nvSpPr>
        <p:spPr>
          <a:xfrm>
            <a:off x="1744987" y="2755903"/>
            <a:ext cx="146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데이터 시각화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AD97940A-EED2-569C-ABC3-6F65999857F1}"/>
              </a:ext>
            </a:extLst>
          </p:cNvPr>
          <p:cNvSpPr txBox="1"/>
          <p:nvPr/>
        </p:nvSpPr>
        <p:spPr>
          <a:xfrm>
            <a:off x="1446636" y="3577030"/>
            <a:ext cx="124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내부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IP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망</a:t>
            </a:r>
          </a:p>
        </p:txBody>
      </p: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F97C3F3E-FB17-CF98-A074-ABA66DA1EC1A}"/>
              </a:ext>
            </a:extLst>
          </p:cNvPr>
          <p:cNvCxnSpPr>
            <a:cxnSpLocks/>
          </p:cNvCxnSpPr>
          <p:nvPr/>
        </p:nvCxnSpPr>
        <p:spPr>
          <a:xfrm flipV="1">
            <a:off x="4968676" y="3946362"/>
            <a:ext cx="3171842" cy="84862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AF5359DA-FAD1-1EE4-C0FC-59CCEFDE5E0F}"/>
              </a:ext>
            </a:extLst>
          </p:cNvPr>
          <p:cNvSpPr txBox="1"/>
          <p:nvPr/>
        </p:nvSpPr>
        <p:spPr>
          <a:xfrm>
            <a:off x="8068026" y="4327820"/>
            <a:ext cx="120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모터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제어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387D92F1-E5AA-B643-C924-2E9966D4152A}"/>
              </a:ext>
            </a:extLst>
          </p:cNvPr>
          <p:cNvSpPr txBox="1"/>
          <p:nvPr/>
        </p:nvSpPr>
        <p:spPr>
          <a:xfrm>
            <a:off x="6934489" y="5807852"/>
            <a:ext cx="120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센서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제어</a:t>
            </a:r>
          </a:p>
        </p:txBody>
      </p:sp>
      <p:cxnSp>
        <p:nvCxnSpPr>
          <p:cNvPr id="1055" name="직선 화살표 연결선 1054">
            <a:extLst>
              <a:ext uri="{FF2B5EF4-FFF2-40B4-BE49-F238E27FC236}">
                <a16:creationId xmlns:a16="http://schemas.microsoft.com/office/drawing/2014/main" id="{4A3AE38B-7B34-EED3-B39C-0D11BB7E4CE9}"/>
              </a:ext>
            </a:extLst>
          </p:cNvPr>
          <p:cNvCxnSpPr>
            <a:cxnSpLocks/>
          </p:cNvCxnSpPr>
          <p:nvPr/>
        </p:nvCxnSpPr>
        <p:spPr>
          <a:xfrm>
            <a:off x="4930218" y="4883085"/>
            <a:ext cx="2004271" cy="688373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직선 화살표 연결선 1060">
            <a:extLst>
              <a:ext uri="{FF2B5EF4-FFF2-40B4-BE49-F238E27FC236}">
                <a16:creationId xmlns:a16="http://schemas.microsoft.com/office/drawing/2014/main" id="{A37DC010-ABF2-0FF6-4956-6D134BA7595D}"/>
              </a:ext>
            </a:extLst>
          </p:cNvPr>
          <p:cNvCxnSpPr>
            <a:cxnSpLocks/>
          </p:cNvCxnSpPr>
          <p:nvPr/>
        </p:nvCxnSpPr>
        <p:spPr>
          <a:xfrm flipV="1">
            <a:off x="4864831" y="2564160"/>
            <a:ext cx="1231169" cy="223082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A85EAFE-7EFF-45BD-2646-2C42D35C32A7}"/>
              </a:ext>
            </a:extLst>
          </p:cNvPr>
          <p:cNvSpPr txBox="1"/>
          <p:nvPr/>
        </p:nvSpPr>
        <p:spPr>
          <a:xfrm>
            <a:off x="5940157" y="2682417"/>
            <a:ext cx="225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LED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 및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환기팬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 제어</a:t>
            </a:r>
          </a:p>
        </p:txBody>
      </p:sp>
      <p:pic>
        <p:nvPicPr>
          <p:cNvPr id="1080" name="그림 1079">
            <a:extLst>
              <a:ext uri="{FF2B5EF4-FFF2-40B4-BE49-F238E27FC236}">
                <a16:creationId xmlns:a16="http://schemas.microsoft.com/office/drawing/2014/main" id="{A29595F6-7164-2D0A-FF69-7A28150FA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734" y="4894574"/>
            <a:ext cx="991538" cy="991538"/>
          </a:xfrm>
          <a:prstGeom prst="rect">
            <a:avLst/>
          </a:prstGeom>
        </p:spPr>
      </p:pic>
      <p:pic>
        <p:nvPicPr>
          <p:cNvPr id="1085" name="그림 1084">
            <a:extLst>
              <a:ext uri="{FF2B5EF4-FFF2-40B4-BE49-F238E27FC236}">
                <a16:creationId xmlns:a16="http://schemas.microsoft.com/office/drawing/2014/main" id="{482CA9CD-C3B1-9AB6-5BB2-3737DEBA9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0" y="3406280"/>
            <a:ext cx="994459" cy="994459"/>
          </a:xfrm>
          <a:prstGeom prst="rect">
            <a:avLst/>
          </a:prstGeom>
        </p:spPr>
      </p:pic>
      <p:pic>
        <p:nvPicPr>
          <p:cNvPr id="1087" name="그림 1086">
            <a:extLst>
              <a:ext uri="{FF2B5EF4-FFF2-40B4-BE49-F238E27FC236}">
                <a16:creationId xmlns:a16="http://schemas.microsoft.com/office/drawing/2014/main" id="{DCF9B3EF-B252-9924-2240-A8A7317288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773" y="1742241"/>
            <a:ext cx="1585921" cy="853153"/>
          </a:xfrm>
          <a:prstGeom prst="rect">
            <a:avLst/>
          </a:prstGeom>
        </p:spPr>
      </p:pic>
      <p:pic>
        <p:nvPicPr>
          <p:cNvPr id="1090" name="그림 1089">
            <a:extLst>
              <a:ext uri="{FF2B5EF4-FFF2-40B4-BE49-F238E27FC236}">
                <a16:creationId xmlns:a16="http://schemas.microsoft.com/office/drawing/2014/main" id="{A282DD10-3F76-8A5A-7B20-2C11FC09EE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367" y="1565633"/>
            <a:ext cx="1475148" cy="1106361"/>
          </a:xfrm>
          <a:prstGeom prst="rect">
            <a:avLst/>
          </a:prstGeom>
        </p:spPr>
      </p:pic>
      <p:cxnSp>
        <p:nvCxnSpPr>
          <p:cNvPr id="1091" name="직선 화살표 연결선 1090">
            <a:extLst>
              <a:ext uri="{FF2B5EF4-FFF2-40B4-BE49-F238E27FC236}">
                <a16:creationId xmlns:a16="http://schemas.microsoft.com/office/drawing/2014/main" id="{1C5AC22E-0014-7CF1-27FD-180445593215}"/>
              </a:ext>
            </a:extLst>
          </p:cNvPr>
          <p:cNvCxnSpPr>
            <a:cxnSpLocks/>
          </p:cNvCxnSpPr>
          <p:nvPr/>
        </p:nvCxnSpPr>
        <p:spPr>
          <a:xfrm flipH="1" flipV="1">
            <a:off x="8092040" y="2082406"/>
            <a:ext cx="1408541" cy="13753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" name="TextBox 1094">
            <a:extLst>
              <a:ext uri="{FF2B5EF4-FFF2-40B4-BE49-F238E27FC236}">
                <a16:creationId xmlns:a16="http://schemas.microsoft.com/office/drawing/2014/main" id="{0B702F98-58B7-851A-347F-51D551677FC4}"/>
              </a:ext>
            </a:extLst>
          </p:cNvPr>
          <p:cNvSpPr txBox="1"/>
          <p:nvPr/>
        </p:nvSpPr>
        <p:spPr>
          <a:xfrm>
            <a:off x="8114937" y="1653946"/>
            <a:ext cx="1601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태양광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12V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cxnSp>
        <p:nvCxnSpPr>
          <p:cNvPr id="1096" name="직선 화살표 연결선 1095">
            <a:extLst>
              <a:ext uri="{FF2B5EF4-FFF2-40B4-BE49-F238E27FC236}">
                <a16:creationId xmlns:a16="http://schemas.microsoft.com/office/drawing/2014/main" id="{B420A4A9-AB7C-72D8-16B3-907683898CDD}"/>
              </a:ext>
            </a:extLst>
          </p:cNvPr>
          <p:cNvCxnSpPr>
            <a:cxnSpLocks/>
          </p:cNvCxnSpPr>
          <p:nvPr/>
        </p:nvCxnSpPr>
        <p:spPr>
          <a:xfrm flipH="1">
            <a:off x="9168269" y="2767219"/>
            <a:ext cx="682741" cy="986883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0" name="TextBox 1099">
            <a:extLst>
              <a:ext uri="{FF2B5EF4-FFF2-40B4-BE49-F238E27FC236}">
                <a16:creationId xmlns:a16="http://schemas.microsoft.com/office/drawing/2014/main" id="{175C315D-217C-BB1E-06DB-CE200F73615C}"/>
              </a:ext>
            </a:extLst>
          </p:cNvPr>
          <p:cNvSpPr txBox="1"/>
          <p:nvPr/>
        </p:nvSpPr>
        <p:spPr>
          <a:xfrm>
            <a:off x="8650265" y="2868786"/>
            <a:ext cx="132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감압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 5v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pic>
        <p:nvPicPr>
          <p:cNvPr id="1101" name="그림 1100">
            <a:extLst>
              <a:ext uri="{FF2B5EF4-FFF2-40B4-BE49-F238E27FC236}">
                <a16:creationId xmlns:a16="http://schemas.microsoft.com/office/drawing/2014/main" id="{7E9B34F5-096F-A5E3-772B-0A4BE647C5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4" y="1744341"/>
            <a:ext cx="1483056" cy="1011559"/>
          </a:xfrm>
          <a:prstGeom prst="rect">
            <a:avLst/>
          </a:prstGeom>
        </p:spPr>
      </p:pic>
      <p:sp>
        <p:nvSpPr>
          <p:cNvPr id="1102" name="TextBox 1101">
            <a:extLst>
              <a:ext uri="{FF2B5EF4-FFF2-40B4-BE49-F238E27FC236}">
                <a16:creationId xmlns:a16="http://schemas.microsoft.com/office/drawing/2014/main" id="{13C5E15A-5B99-99D7-3AAF-1EE5AF95E4AB}"/>
              </a:ext>
            </a:extLst>
          </p:cNvPr>
          <p:cNvSpPr txBox="1"/>
          <p:nvPr/>
        </p:nvSpPr>
        <p:spPr>
          <a:xfrm>
            <a:off x="620860" y="2767219"/>
            <a:ext cx="57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서버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E716621E-9EB1-5068-4267-1B3403AA4523}"/>
              </a:ext>
            </a:extLst>
          </p:cNvPr>
          <p:cNvCxnSpPr>
            <a:cxnSpLocks/>
          </p:cNvCxnSpPr>
          <p:nvPr/>
        </p:nvCxnSpPr>
        <p:spPr>
          <a:xfrm>
            <a:off x="3290615" y="2300140"/>
            <a:ext cx="2649542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6C9138-F698-C93E-3A50-B7C6CC70FD08}"/>
              </a:ext>
            </a:extLst>
          </p:cNvPr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 의견 </a:t>
            </a:r>
          </a:p>
        </p:txBody>
      </p:sp>
    </p:spTree>
    <p:extLst>
      <p:ext uri="{BB962C8B-B14F-4D97-AF65-F5344CB8AC3E}">
        <p14:creationId xmlns:p14="http://schemas.microsoft.com/office/powerpoint/2010/main" val="1167670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7176664-56D0-46B1-B9ED-8FAB57D4549A}"/>
              </a:ext>
            </a:extLst>
          </p:cNvPr>
          <p:cNvGrpSpPr/>
          <p:nvPr/>
        </p:nvGrpSpPr>
        <p:grpSpPr>
          <a:xfrm>
            <a:off x="0" y="435782"/>
            <a:ext cx="3457303" cy="661720"/>
            <a:chOff x="734699" y="624318"/>
            <a:chExt cx="2832121" cy="66172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BA9D2A4-DEA5-4453-ACF8-7CE9686FF0B3}"/>
                </a:ext>
              </a:extLst>
            </p:cNvPr>
            <p:cNvCxnSpPr>
              <a:cxnSpLocks/>
            </p:cNvCxnSpPr>
            <p:nvPr/>
          </p:nvCxnSpPr>
          <p:spPr>
            <a:xfrm>
              <a:off x="734699" y="1073861"/>
              <a:ext cx="2695575" cy="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7BACB6-7B30-414A-A4A1-6CB681B2BA3B}"/>
                </a:ext>
              </a:extLst>
            </p:cNvPr>
            <p:cNvSpPr txBox="1"/>
            <p:nvPr/>
          </p:nvSpPr>
          <p:spPr>
            <a:xfrm>
              <a:off x="837030" y="624318"/>
              <a:ext cx="8235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Impact" panose="020B0806030902050204" pitchFamily="34" charset="0"/>
                  <a:ea typeface="KoPub돋움체 Bold" panose="02020603020101020101" pitchFamily="18" charset="-127"/>
                  <a:cs typeface="+mn-cs"/>
                </a:rPr>
                <a:t>P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Impact" panose="020B0806030902050204" pitchFamily="34" charset="0"/>
                  <a:ea typeface="KoPub돋움체 Bold" panose="02020603020101020101" pitchFamily="18" charset="-127"/>
                  <a:cs typeface="+mn-cs"/>
                </a:rPr>
                <a:t>OINT 2.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CAFB08-7DF5-4702-BB61-8E8B76FEEFA3}"/>
                </a:ext>
              </a:extLst>
            </p:cNvPr>
            <p:cNvSpPr txBox="1"/>
            <p:nvPr/>
          </p:nvSpPr>
          <p:spPr>
            <a:xfrm>
              <a:off x="1764397" y="639707"/>
              <a:ext cx="18024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국민체 Regular" panose="02020600000000000000" pitchFamily="18" charset="-127"/>
                  <a:ea typeface="국민체 Regular" panose="02020600000000000000" pitchFamily="18" charset="-127"/>
                  <a:cs typeface="+mn-cs"/>
                </a:rPr>
                <a:t>전반적 프로세스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5572B4-634E-5AC2-A958-FF922FD26061}"/>
              </a:ext>
            </a:extLst>
          </p:cNvPr>
          <p:cNvSpPr txBox="1"/>
          <p:nvPr/>
        </p:nvSpPr>
        <p:spPr>
          <a:xfrm>
            <a:off x="504056" y="1110918"/>
            <a:ext cx="33778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프로그램 작동 </a:t>
            </a:r>
            <a:r>
              <a:rPr lang="ko-KR" altLang="en-US" sz="2800" b="1" dirty="0">
                <a:solidFill>
                  <a:srgbClr val="0070C0"/>
                </a:solidFill>
                <a:latin typeface="Trebuchet MS" panose="020B0603020202020204"/>
                <a:ea typeface="HY그래픽M" panose="02030600000101010101" pitchFamily="18" charset="-127"/>
              </a:rPr>
              <a:t>순서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37CF34-6C5D-8340-1B43-1A4FB658D633}"/>
              </a:ext>
            </a:extLst>
          </p:cNvPr>
          <p:cNvSpPr txBox="1"/>
          <p:nvPr/>
        </p:nvSpPr>
        <p:spPr>
          <a:xfrm>
            <a:off x="0" y="1082783"/>
            <a:ext cx="50405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22225">
                  <a:solidFill>
                    <a:srgbClr val="2E83C3"/>
                  </a:solidFill>
                  <a:prstDash val="solid"/>
                </a:ln>
                <a:solidFill>
                  <a:srgbClr val="2E83C3">
                    <a:lumMod val="40000"/>
                    <a:lumOff val="6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  <a:endParaRPr kumimoji="0" lang="ko-KR" altLang="en-US" sz="2800" b="1" i="0" u="none" strike="noStrike" kern="1200" cap="none" spc="0" normalizeH="0" baseline="0" noProof="0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rgbClr val="E7E6E6">
                    <a:lumMod val="90000"/>
                  </a:srgb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667D03B-5D76-1112-ACA7-DBE2DCF5F75B}"/>
              </a:ext>
            </a:extLst>
          </p:cNvPr>
          <p:cNvCxnSpPr>
            <a:cxnSpLocks/>
          </p:cNvCxnSpPr>
          <p:nvPr/>
        </p:nvCxnSpPr>
        <p:spPr>
          <a:xfrm flipH="1">
            <a:off x="1793104" y="4883085"/>
            <a:ext cx="1931085" cy="0"/>
          </a:xfrm>
          <a:prstGeom prst="straightConnector1">
            <a:avLst/>
          </a:prstGeom>
          <a:ln w="41275" cap="flat" cmpd="sng" algn="ctr">
            <a:solidFill>
              <a:schemeClr val="accent2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20FE8B1-7A45-DC48-CC18-765D3F4BCD8C}"/>
              </a:ext>
            </a:extLst>
          </p:cNvPr>
          <p:cNvSpPr txBox="1"/>
          <p:nvPr/>
        </p:nvSpPr>
        <p:spPr>
          <a:xfrm>
            <a:off x="515661" y="5140736"/>
            <a:ext cx="127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라즈베리파이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(DB, QT)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5CBD0D2-57C1-F51F-9D43-1CE5D99B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53" y="4293840"/>
            <a:ext cx="914942" cy="846896"/>
          </a:xfrm>
          <a:prstGeom prst="rect">
            <a:avLst/>
          </a:prstGeom>
        </p:spPr>
      </p:pic>
      <p:pic>
        <p:nvPicPr>
          <p:cNvPr id="1024" name="그림 1023">
            <a:extLst>
              <a:ext uri="{FF2B5EF4-FFF2-40B4-BE49-F238E27FC236}">
                <a16:creationId xmlns:a16="http://schemas.microsoft.com/office/drawing/2014/main" id="{51DE7FB9-7828-3A15-D160-AAAC0ADE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189" y="4293840"/>
            <a:ext cx="1404652" cy="936435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CD923A13-CD12-BFD6-95B0-F495CC3A85AF}"/>
              </a:ext>
            </a:extLst>
          </p:cNvPr>
          <p:cNvSpPr txBox="1"/>
          <p:nvPr/>
        </p:nvSpPr>
        <p:spPr>
          <a:xfrm>
            <a:off x="3925951" y="5146038"/>
            <a:ext cx="935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아트메가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330F0630-CB49-A006-3E92-D33CD56FC6B4}"/>
              </a:ext>
            </a:extLst>
          </p:cNvPr>
          <p:cNvSpPr txBox="1"/>
          <p:nvPr/>
        </p:nvSpPr>
        <p:spPr>
          <a:xfrm>
            <a:off x="2045616" y="4425650"/>
            <a:ext cx="124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UART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통신</a:t>
            </a:r>
          </a:p>
        </p:txBody>
      </p:sp>
      <p:cxnSp>
        <p:nvCxnSpPr>
          <p:cNvPr id="1036" name="직선 화살표 연결선 1035">
            <a:extLst>
              <a:ext uri="{FF2B5EF4-FFF2-40B4-BE49-F238E27FC236}">
                <a16:creationId xmlns:a16="http://schemas.microsoft.com/office/drawing/2014/main" id="{21FD49EF-6D64-30A4-737A-1F5B8AA059F0}"/>
              </a:ext>
            </a:extLst>
          </p:cNvPr>
          <p:cNvCxnSpPr>
            <a:cxnSpLocks/>
          </p:cNvCxnSpPr>
          <p:nvPr/>
        </p:nvCxnSpPr>
        <p:spPr>
          <a:xfrm flipV="1">
            <a:off x="1148285" y="3074996"/>
            <a:ext cx="596702" cy="121884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그림 1042">
            <a:extLst>
              <a:ext uri="{FF2B5EF4-FFF2-40B4-BE49-F238E27FC236}">
                <a16:creationId xmlns:a16="http://schemas.microsoft.com/office/drawing/2014/main" id="{3389B5C4-65BC-5BE9-35AD-1721FD24B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20569" y="1555572"/>
            <a:ext cx="1053489" cy="1404652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B59ABF79-03BF-B224-7230-A8165181F7B3}"/>
              </a:ext>
            </a:extLst>
          </p:cNvPr>
          <p:cNvSpPr txBox="1"/>
          <p:nvPr/>
        </p:nvSpPr>
        <p:spPr>
          <a:xfrm>
            <a:off x="1744987" y="2755903"/>
            <a:ext cx="146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데이터 시각화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AD97940A-EED2-569C-ABC3-6F65999857F1}"/>
              </a:ext>
            </a:extLst>
          </p:cNvPr>
          <p:cNvSpPr txBox="1"/>
          <p:nvPr/>
        </p:nvSpPr>
        <p:spPr>
          <a:xfrm>
            <a:off x="1446636" y="3577030"/>
            <a:ext cx="124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내부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IP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망</a:t>
            </a:r>
          </a:p>
        </p:txBody>
      </p: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F97C3F3E-FB17-CF98-A074-ABA66DA1EC1A}"/>
              </a:ext>
            </a:extLst>
          </p:cNvPr>
          <p:cNvCxnSpPr>
            <a:cxnSpLocks/>
          </p:cNvCxnSpPr>
          <p:nvPr/>
        </p:nvCxnSpPr>
        <p:spPr>
          <a:xfrm flipV="1">
            <a:off x="4968676" y="3946362"/>
            <a:ext cx="3171842" cy="848620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AF5359DA-FAD1-1EE4-C0FC-59CCEFDE5E0F}"/>
              </a:ext>
            </a:extLst>
          </p:cNvPr>
          <p:cNvSpPr txBox="1"/>
          <p:nvPr/>
        </p:nvSpPr>
        <p:spPr>
          <a:xfrm>
            <a:off x="8068026" y="4327820"/>
            <a:ext cx="120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모터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제어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387D92F1-E5AA-B643-C924-2E9966D4152A}"/>
              </a:ext>
            </a:extLst>
          </p:cNvPr>
          <p:cNvSpPr txBox="1"/>
          <p:nvPr/>
        </p:nvSpPr>
        <p:spPr>
          <a:xfrm>
            <a:off x="6934489" y="5807852"/>
            <a:ext cx="120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센서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제어</a:t>
            </a:r>
          </a:p>
        </p:txBody>
      </p:sp>
      <p:cxnSp>
        <p:nvCxnSpPr>
          <p:cNvPr id="1055" name="직선 화살표 연결선 1054">
            <a:extLst>
              <a:ext uri="{FF2B5EF4-FFF2-40B4-BE49-F238E27FC236}">
                <a16:creationId xmlns:a16="http://schemas.microsoft.com/office/drawing/2014/main" id="{4A3AE38B-7B34-EED3-B39C-0D11BB7E4CE9}"/>
              </a:ext>
            </a:extLst>
          </p:cNvPr>
          <p:cNvCxnSpPr>
            <a:cxnSpLocks/>
          </p:cNvCxnSpPr>
          <p:nvPr/>
        </p:nvCxnSpPr>
        <p:spPr>
          <a:xfrm>
            <a:off x="4930218" y="4883085"/>
            <a:ext cx="2004271" cy="688373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직선 화살표 연결선 1060">
            <a:extLst>
              <a:ext uri="{FF2B5EF4-FFF2-40B4-BE49-F238E27FC236}">
                <a16:creationId xmlns:a16="http://schemas.microsoft.com/office/drawing/2014/main" id="{A37DC010-ABF2-0FF6-4956-6D134BA7595D}"/>
              </a:ext>
            </a:extLst>
          </p:cNvPr>
          <p:cNvCxnSpPr>
            <a:cxnSpLocks/>
          </p:cNvCxnSpPr>
          <p:nvPr/>
        </p:nvCxnSpPr>
        <p:spPr>
          <a:xfrm flipV="1">
            <a:off x="4864831" y="2564160"/>
            <a:ext cx="1231169" cy="2230822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A85EAFE-7EFF-45BD-2646-2C42D35C32A7}"/>
              </a:ext>
            </a:extLst>
          </p:cNvPr>
          <p:cNvSpPr txBox="1"/>
          <p:nvPr/>
        </p:nvSpPr>
        <p:spPr>
          <a:xfrm>
            <a:off x="5940157" y="2682417"/>
            <a:ext cx="225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LED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 및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환기팬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 제어</a:t>
            </a:r>
          </a:p>
        </p:txBody>
      </p:sp>
      <p:pic>
        <p:nvPicPr>
          <p:cNvPr id="1080" name="그림 1079">
            <a:extLst>
              <a:ext uri="{FF2B5EF4-FFF2-40B4-BE49-F238E27FC236}">
                <a16:creationId xmlns:a16="http://schemas.microsoft.com/office/drawing/2014/main" id="{A29595F6-7164-2D0A-FF69-7A28150FA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734" y="4894574"/>
            <a:ext cx="991538" cy="991538"/>
          </a:xfrm>
          <a:prstGeom prst="rect">
            <a:avLst/>
          </a:prstGeom>
        </p:spPr>
      </p:pic>
      <p:pic>
        <p:nvPicPr>
          <p:cNvPr id="1085" name="그림 1084">
            <a:extLst>
              <a:ext uri="{FF2B5EF4-FFF2-40B4-BE49-F238E27FC236}">
                <a16:creationId xmlns:a16="http://schemas.microsoft.com/office/drawing/2014/main" id="{482CA9CD-C3B1-9AB6-5BB2-3737DEBA9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0" y="3406280"/>
            <a:ext cx="994459" cy="994459"/>
          </a:xfrm>
          <a:prstGeom prst="rect">
            <a:avLst/>
          </a:prstGeom>
        </p:spPr>
      </p:pic>
      <p:pic>
        <p:nvPicPr>
          <p:cNvPr id="1087" name="그림 1086">
            <a:extLst>
              <a:ext uri="{FF2B5EF4-FFF2-40B4-BE49-F238E27FC236}">
                <a16:creationId xmlns:a16="http://schemas.microsoft.com/office/drawing/2014/main" id="{DCF9B3EF-B252-9924-2240-A8A7317288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773" y="1742241"/>
            <a:ext cx="1585921" cy="853153"/>
          </a:xfrm>
          <a:prstGeom prst="rect">
            <a:avLst/>
          </a:prstGeom>
        </p:spPr>
      </p:pic>
      <p:pic>
        <p:nvPicPr>
          <p:cNvPr id="1090" name="그림 1089">
            <a:extLst>
              <a:ext uri="{FF2B5EF4-FFF2-40B4-BE49-F238E27FC236}">
                <a16:creationId xmlns:a16="http://schemas.microsoft.com/office/drawing/2014/main" id="{A282DD10-3F76-8A5A-7B20-2C11FC09EE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367" y="1565633"/>
            <a:ext cx="1475148" cy="1106361"/>
          </a:xfrm>
          <a:prstGeom prst="rect">
            <a:avLst/>
          </a:prstGeom>
        </p:spPr>
      </p:pic>
      <p:cxnSp>
        <p:nvCxnSpPr>
          <p:cNvPr id="1091" name="직선 화살표 연결선 1090">
            <a:extLst>
              <a:ext uri="{FF2B5EF4-FFF2-40B4-BE49-F238E27FC236}">
                <a16:creationId xmlns:a16="http://schemas.microsoft.com/office/drawing/2014/main" id="{1C5AC22E-0014-7CF1-27FD-180445593215}"/>
              </a:ext>
            </a:extLst>
          </p:cNvPr>
          <p:cNvCxnSpPr>
            <a:cxnSpLocks/>
          </p:cNvCxnSpPr>
          <p:nvPr/>
        </p:nvCxnSpPr>
        <p:spPr>
          <a:xfrm flipH="1" flipV="1">
            <a:off x="8092040" y="2082406"/>
            <a:ext cx="1408541" cy="13753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" name="TextBox 1094">
            <a:extLst>
              <a:ext uri="{FF2B5EF4-FFF2-40B4-BE49-F238E27FC236}">
                <a16:creationId xmlns:a16="http://schemas.microsoft.com/office/drawing/2014/main" id="{0B702F98-58B7-851A-347F-51D551677FC4}"/>
              </a:ext>
            </a:extLst>
          </p:cNvPr>
          <p:cNvSpPr txBox="1"/>
          <p:nvPr/>
        </p:nvSpPr>
        <p:spPr>
          <a:xfrm>
            <a:off x="8114937" y="1653946"/>
            <a:ext cx="1601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태양광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12V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cxnSp>
        <p:nvCxnSpPr>
          <p:cNvPr id="1096" name="직선 화살표 연결선 1095">
            <a:extLst>
              <a:ext uri="{FF2B5EF4-FFF2-40B4-BE49-F238E27FC236}">
                <a16:creationId xmlns:a16="http://schemas.microsoft.com/office/drawing/2014/main" id="{B420A4A9-AB7C-72D8-16B3-907683898CDD}"/>
              </a:ext>
            </a:extLst>
          </p:cNvPr>
          <p:cNvCxnSpPr>
            <a:cxnSpLocks/>
          </p:cNvCxnSpPr>
          <p:nvPr/>
        </p:nvCxnSpPr>
        <p:spPr>
          <a:xfrm flipH="1">
            <a:off x="9168269" y="2767219"/>
            <a:ext cx="682741" cy="986883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0" name="TextBox 1099">
            <a:extLst>
              <a:ext uri="{FF2B5EF4-FFF2-40B4-BE49-F238E27FC236}">
                <a16:creationId xmlns:a16="http://schemas.microsoft.com/office/drawing/2014/main" id="{175C315D-217C-BB1E-06DB-CE200F73615C}"/>
              </a:ext>
            </a:extLst>
          </p:cNvPr>
          <p:cNvSpPr txBox="1"/>
          <p:nvPr/>
        </p:nvSpPr>
        <p:spPr>
          <a:xfrm>
            <a:off x="8650265" y="2868786"/>
            <a:ext cx="132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감압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 5v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pic>
        <p:nvPicPr>
          <p:cNvPr id="1101" name="그림 1100">
            <a:extLst>
              <a:ext uri="{FF2B5EF4-FFF2-40B4-BE49-F238E27FC236}">
                <a16:creationId xmlns:a16="http://schemas.microsoft.com/office/drawing/2014/main" id="{7E9B34F5-096F-A5E3-772B-0A4BE647C5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4" y="1744341"/>
            <a:ext cx="1483056" cy="1011559"/>
          </a:xfrm>
          <a:prstGeom prst="rect">
            <a:avLst/>
          </a:prstGeom>
        </p:spPr>
      </p:pic>
      <p:sp>
        <p:nvSpPr>
          <p:cNvPr id="1102" name="TextBox 1101">
            <a:extLst>
              <a:ext uri="{FF2B5EF4-FFF2-40B4-BE49-F238E27FC236}">
                <a16:creationId xmlns:a16="http://schemas.microsoft.com/office/drawing/2014/main" id="{13C5E15A-5B99-99D7-3AAF-1EE5AF95E4AB}"/>
              </a:ext>
            </a:extLst>
          </p:cNvPr>
          <p:cNvSpPr txBox="1"/>
          <p:nvPr/>
        </p:nvSpPr>
        <p:spPr>
          <a:xfrm>
            <a:off x="620860" y="2767219"/>
            <a:ext cx="57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서버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994B30-A83D-CFD5-C00D-4C02247DF2E4}"/>
              </a:ext>
            </a:extLst>
          </p:cNvPr>
          <p:cNvCxnSpPr>
            <a:cxnSpLocks/>
          </p:cNvCxnSpPr>
          <p:nvPr/>
        </p:nvCxnSpPr>
        <p:spPr>
          <a:xfrm>
            <a:off x="3290615" y="2300140"/>
            <a:ext cx="2649542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F151EB-9E13-6AD9-7127-D33E4324F65C}"/>
              </a:ext>
            </a:extLst>
          </p:cNvPr>
          <p:cNvSpPr/>
          <p:nvPr/>
        </p:nvSpPr>
        <p:spPr>
          <a:xfrm>
            <a:off x="0" y="-25122"/>
            <a:ext cx="12192000" cy="38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전반적 프로세스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절차 및 방법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수행 결과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 의견 </a:t>
            </a:r>
          </a:p>
        </p:txBody>
      </p:sp>
    </p:spTree>
    <p:extLst>
      <p:ext uri="{BB962C8B-B14F-4D97-AF65-F5344CB8AC3E}">
        <p14:creationId xmlns:p14="http://schemas.microsoft.com/office/powerpoint/2010/main" val="3198052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16952</TotalTime>
  <Words>1639</Words>
  <Application>Microsoft Office PowerPoint</Application>
  <PresentationFormat>와이드스크린</PresentationFormat>
  <Paragraphs>293</Paragraphs>
  <Slides>29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29</vt:i4>
      </vt:variant>
    </vt:vector>
  </HeadingPairs>
  <TitlesOfParts>
    <vt:vector size="44" baseType="lpstr">
      <vt:lpstr>HY견고딕</vt:lpstr>
      <vt:lpstr>Quicksand</vt:lpstr>
      <vt:lpstr>국민체 Bold</vt:lpstr>
      <vt:lpstr>국민체 Regular</vt:lpstr>
      <vt:lpstr>나눔고딕</vt:lpstr>
      <vt:lpstr>맑은 고딕</vt:lpstr>
      <vt:lpstr>맑은 고딕</vt:lpstr>
      <vt:lpstr>휴먼둥근헤드라인</vt:lpstr>
      <vt:lpstr>Arial</vt:lpstr>
      <vt:lpstr>Impact</vt:lpstr>
      <vt:lpstr>Trebuchet MS</vt:lpstr>
      <vt:lpstr>Wingdings 3</vt:lpstr>
      <vt:lpstr>Office 테마</vt:lpstr>
      <vt:lpstr>4_Office 테마</vt:lpstr>
      <vt:lpstr>패싯</vt:lpstr>
      <vt:lpstr>PowerPoint 프레젠테이션</vt:lpstr>
      <vt:lpstr>팀원 소개 및 역할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태현</dc:creator>
  <cp:lastModifiedBy>dlxogus</cp:lastModifiedBy>
  <cp:revision>52</cp:revision>
  <dcterms:created xsi:type="dcterms:W3CDTF">2018-05-18T09:42:38Z</dcterms:created>
  <dcterms:modified xsi:type="dcterms:W3CDTF">2023-03-23T07:57:05Z</dcterms:modified>
</cp:coreProperties>
</file>